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5"/>
  </p:notesMasterIdLst>
  <p:sldIdLst>
    <p:sldId id="256" r:id="rId5"/>
    <p:sldId id="293" r:id="rId6"/>
    <p:sldId id="321" r:id="rId7"/>
    <p:sldId id="303" r:id="rId8"/>
    <p:sldId id="295" r:id="rId9"/>
    <p:sldId id="304" r:id="rId10"/>
    <p:sldId id="339" r:id="rId11"/>
    <p:sldId id="305" r:id="rId12"/>
    <p:sldId id="322" r:id="rId13"/>
    <p:sldId id="301" r:id="rId14"/>
    <p:sldId id="338" r:id="rId15"/>
    <p:sldId id="334" r:id="rId16"/>
    <p:sldId id="332" r:id="rId17"/>
    <p:sldId id="326" r:id="rId18"/>
    <p:sldId id="324" r:id="rId19"/>
    <p:sldId id="328" r:id="rId20"/>
    <p:sldId id="329" r:id="rId21"/>
    <p:sldId id="325" r:id="rId22"/>
    <p:sldId id="309" r:id="rId23"/>
    <p:sldId id="336" r:id="rId24"/>
    <p:sldId id="335" r:id="rId25"/>
    <p:sldId id="330" r:id="rId26"/>
    <p:sldId id="316" r:id="rId27"/>
    <p:sldId id="331" r:id="rId28"/>
    <p:sldId id="311" r:id="rId29"/>
    <p:sldId id="337" r:id="rId30"/>
    <p:sldId id="296" r:id="rId31"/>
    <p:sldId id="333" r:id="rId32"/>
    <p:sldId id="323" r:id="rId33"/>
    <p:sldId id="263" r:id="rId34"/>
  </p:sldIdLst>
  <p:sldSz cx="11430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6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FB3C7C-8B15-4A00-AD54-118A11A0C950}" v="6" dt="2025-05-04T14:49:25.56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434" autoAdjust="0"/>
  </p:normalViewPr>
  <p:slideViewPr>
    <p:cSldViewPr showGuides="1">
      <p:cViewPr varScale="1">
        <p:scale>
          <a:sx n="82" d="100"/>
          <a:sy n="82" d="100"/>
        </p:scale>
        <p:origin x="917" y="77"/>
      </p:cViewPr>
      <p:guideLst>
        <p:guide orient="horz" pos="2160"/>
        <p:guide pos="360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3AF30C-D940-43ED-BE12-A15817012E61}" type="datetimeFigureOut">
              <a:rPr lang="en-IN" smtClean="0"/>
              <a:t>02-07-2025</a:t>
            </a:fld>
            <a:endParaRPr lang="en-IN"/>
          </a:p>
        </p:txBody>
      </p:sp>
      <p:sp>
        <p:nvSpPr>
          <p:cNvPr id="4" name="Slide Image Placeholder 3"/>
          <p:cNvSpPr>
            <a:spLocks noGrp="1" noRot="1" noChangeAspect="1"/>
          </p:cNvSpPr>
          <p:nvPr>
            <p:ph type="sldImg" idx="2"/>
          </p:nvPr>
        </p:nvSpPr>
        <p:spPr>
          <a:xfrm>
            <a:off x="857250" y="1143000"/>
            <a:ext cx="51435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B59A9E-EC48-4627-85A4-3C056E305745}"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66B59A9E-EC48-4627-85A4-3C056E305745}" type="slidenum">
              <a:rPr lang="en-IN" smtClean="0"/>
              <a:t>1</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57250" y="2130427"/>
            <a:ext cx="9715500" cy="1470025"/>
          </a:xfrm>
        </p:spPr>
        <p:txBody>
          <a:bodyPr/>
          <a:lstStyle/>
          <a:p>
            <a:r>
              <a:rPr lang="en-US"/>
              <a:t>Click to edit Master title style</a:t>
            </a:r>
          </a:p>
        </p:txBody>
      </p:sp>
      <p:sp>
        <p:nvSpPr>
          <p:cNvPr id="3" name="Subtitle 2"/>
          <p:cNvSpPr>
            <a:spLocks noGrp="1"/>
          </p:cNvSpPr>
          <p:nvPr>
            <p:ph type="subTitle" idx="1"/>
          </p:nvPr>
        </p:nvSpPr>
        <p:spPr>
          <a:xfrm>
            <a:off x="1714500" y="3886200"/>
            <a:ext cx="80010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571500" y="6356352"/>
            <a:ext cx="2047156" cy="365125"/>
          </a:xfrm>
        </p:spPr>
        <p:txBody>
          <a:bodyPr/>
          <a:lstStyle/>
          <a:p>
            <a:fld id="{FC6D9666-8002-4DDF-9DBF-E589180B0866}" type="datetime1">
              <a:rPr lang="en-US" smtClean="0"/>
              <a:t>7/2/2025</a:t>
            </a:fld>
            <a:endParaRPr lang="en-US" dirty="0"/>
          </a:p>
        </p:txBody>
      </p:sp>
      <p:sp>
        <p:nvSpPr>
          <p:cNvPr id="5" name="Footer Placeholder 4"/>
          <p:cNvSpPr>
            <a:spLocks noGrp="1"/>
          </p:cNvSpPr>
          <p:nvPr>
            <p:ph type="ftr" sz="quarter" idx="11"/>
          </p:nvPr>
        </p:nvSpPr>
        <p:spPr>
          <a:xfrm>
            <a:off x="26723" y="6482294"/>
            <a:ext cx="11415960" cy="365125"/>
          </a:xfrm>
        </p:spPr>
        <p:txBody>
          <a:bodyPr/>
          <a:lstStyle>
            <a:lvl1pPr>
              <a:defRPr sz="1200" i="0">
                <a:solidFill>
                  <a:srgbClr val="0070C0"/>
                </a:solidFill>
              </a:defRPr>
            </a:lvl1pPr>
          </a:lstStyle>
          <a:p>
            <a:r>
              <a:rPr lang="en-US" dirty="0"/>
              <a:t>Vel Tech Rangarajan Dr. Sagunthala R&amp;D Institute of Science and Technology</a:t>
            </a:r>
          </a:p>
        </p:txBody>
      </p:sp>
      <p:sp>
        <p:nvSpPr>
          <p:cNvPr id="6" name="Slide Number Placeholder 5"/>
          <p:cNvSpPr>
            <a:spLocks noGrp="1"/>
          </p:cNvSpPr>
          <p:nvPr>
            <p:ph type="sldNum" sz="quarter" idx="12"/>
          </p:nvPr>
        </p:nvSpPr>
        <p:spPr>
          <a:xfrm>
            <a:off x="10395520" y="6492875"/>
            <a:ext cx="1020440" cy="365125"/>
          </a:xfrm>
        </p:spPr>
        <p:txBody>
          <a:bodyPr/>
          <a:lstStyle>
            <a:lvl1pPr algn="ctr">
              <a:defRPr/>
            </a:lvl1pPr>
          </a:lstStyle>
          <a:p>
            <a:fld id="{8E4F4909-AB91-4702-BFA2-E3C21A7DF79A}" type="slidenum">
              <a:rPr lang="en-US" smtClean="0"/>
              <a:t>‹#›</a:t>
            </a:fld>
            <a:endParaRPr lang="en-US"/>
          </a:p>
        </p:txBody>
      </p:sp>
      <p:sp>
        <p:nvSpPr>
          <p:cNvPr id="7" name="Rectangle 6"/>
          <p:cNvSpPr/>
          <p:nvPr userDrawn="1"/>
        </p:nvSpPr>
        <p:spPr>
          <a:xfrm>
            <a:off x="0" y="0"/>
            <a:ext cx="386408" cy="4766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FF9759-3C3C-4F16-AC5A-592055CD8449}" type="datetime1">
              <a:rPr lang="en-US" smtClean="0"/>
              <a:t>7/2/2025</a:t>
            </a:fld>
            <a:endParaRPr lang="en-US"/>
          </a:p>
        </p:txBody>
      </p:sp>
      <p:sp>
        <p:nvSpPr>
          <p:cNvPr id="5" name="Footer Placeholder 4"/>
          <p:cNvSpPr>
            <a:spLocks noGrp="1"/>
          </p:cNvSpPr>
          <p:nvPr>
            <p:ph type="ftr" sz="quarter" idx="11"/>
          </p:nvPr>
        </p:nvSpPr>
        <p:spPr/>
        <p:txBody>
          <a:bodyPr/>
          <a:lstStyle/>
          <a:p>
            <a:r>
              <a:rPr lang="en-US"/>
              <a:t>Vel Tech Rangarajan Dr. Sagunthala R&amp;D Institute of Science and Technology</a:t>
            </a:r>
          </a:p>
        </p:txBody>
      </p:sp>
      <p:sp>
        <p:nvSpPr>
          <p:cNvPr id="6" name="Slide Number Placeholder 5"/>
          <p:cNvSpPr>
            <a:spLocks noGrp="1"/>
          </p:cNvSpPr>
          <p:nvPr>
            <p:ph type="sldNum" sz="quarter" idx="12"/>
          </p:nvPr>
        </p:nvSpPr>
        <p:spPr/>
        <p:txBody>
          <a:bodyPr/>
          <a:lstStyle/>
          <a:p>
            <a:fld id="{8E4F4909-AB91-4702-BFA2-E3C21A7DF79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274640"/>
            <a:ext cx="25717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71500" y="274640"/>
            <a:ext cx="75247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03F05C8-5BDD-4591-97DF-4AD51350787B}" type="datetime1">
              <a:rPr lang="en-US" smtClean="0"/>
              <a:t>7/2/2025</a:t>
            </a:fld>
            <a:endParaRPr lang="en-US"/>
          </a:p>
        </p:txBody>
      </p:sp>
      <p:sp>
        <p:nvSpPr>
          <p:cNvPr id="5" name="Footer Placeholder 4"/>
          <p:cNvSpPr>
            <a:spLocks noGrp="1"/>
          </p:cNvSpPr>
          <p:nvPr>
            <p:ph type="ftr" sz="quarter" idx="11"/>
          </p:nvPr>
        </p:nvSpPr>
        <p:spPr/>
        <p:txBody>
          <a:bodyPr/>
          <a:lstStyle/>
          <a:p>
            <a:r>
              <a:rPr lang="en-US"/>
              <a:t>Vel Tech Rangarajan Dr. Sagunthala R&amp;D Institute of Science and Technology</a:t>
            </a:r>
          </a:p>
        </p:txBody>
      </p:sp>
      <p:sp>
        <p:nvSpPr>
          <p:cNvPr id="6" name="Slide Number Placeholder 5"/>
          <p:cNvSpPr>
            <a:spLocks noGrp="1"/>
          </p:cNvSpPr>
          <p:nvPr>
            <p:ph type="sldNum" sz="quarter" idx="12"/>
          </p:nvPr>
        </p:nvSpPr>
        <p:spPr/>
        <p:txBody>
          <a:bodyPr/>
          <a:lstStyle/>
          <a:p>
            <a:fld id="{8E4F4909-AB91-4702-BFA2-E3C21A7DF79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A36A8A-28AC-48A9-A783-D80394C0CD89}" type="datetime1">
              <a:rPr lang="en-US" smtClean="0"/>
              <a:t>7/2/2025</a:t>
            </a:fld>
            <a:endParaRPr lang="en-US"/>
          </a:p>
        </p:txBody>
      </p:sp>
      <p:sp>
        <p:nvSpPr>
          <p:cNvPr id="5" name="Footer Placeholder 4"/>
          <p:cNvSpPr>
            <a:spLocks noGrp="1"/>
          </p:cNvSpPr>
          <p:nvPr>
            <p:ph type="ftr" sz="quarter" idx="11"/>
          </p:nvPr>
        </p:nvSpPr>
        <p:spPr>
          <a:xfrm>
            <a:off x="0" y="6459716"/>
            <a:ext cx="11430000" cy="365125"/>
          </a:xfrm>
        </p:spPr>
        <p:txBody>
          <a:bodyPr/>
          <a:lstStyle>
            <a:lvl1pPr>
              <a:defRPr lang="en-US" sz="1200" i="0" kern="1200" dirty="0" smtClean="0">
                <a:solidFill>
                  <a:srgbClr val="0070C0"/>
                </a:solidFill>
                <a:latin typeface="+mn-lt"/>
                <a:ea typeface="+mn-ea"/>
                <a:cs typeface="+mn-cs"/>
              </a:defRPr>
            </a:lvl1pPr>
          </a:lstStyle>
          <a:p>
            <a:r>
              <a:rPr lang="en-US" dirty="0"/>
              <a:t>Vel Tech Rangarajan Dr. Sagunthala R&amp;D Institute of Science and Technology</a:t>
            </a:r>
          </a:p>
        </p:txBody>
      </p:sp>
      <p:sp>
        <p:nvSpPr>
          <p:cNvPr id="6" name="Slide Number Placeholder 5"/>
          <p:cNvSpPr>
            <a:spLocks noGrp="1"/>
          </p:cNvSpPr>
          <p:nvPr>
            <p:ph type="sldNum" sz="quarter" idx="12"/>
          </p:nvPr>
        </p:nvSpPr>
        <p:spPr/>
        <p:txBody>
          <a:bodyPr/>
          <a:lstStyle/>
          <a:p>
            <a:fld id="{8E4F4909-AB91-4702-BFA2-E3C21A7DF79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2" y="4406902"/>
            <a:ext cx="97155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02892" y="2906713"/>
            <a:ext cx="97155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9387C0-6D0B-407E-ACC2-69EF0901DC8B}" type="datetime1">
              <a:rPr lang="en-US" smtClean="0"/>
              <a:t>7/2/2025</a:t>
            </a:fld>
            <a:endParaRPr lang="en-US"/>
          </a:p>
        </p:txBody>
      </p:sp>
      <p:sp>
        <p:nvSpPr>
          <p:cNvPr id="5" name="Footer Placeholder 4"/>
          <p:cNvSpPr>
            <a:spLocks noGrp="1"/>
          </p:cNvSpPr>
          <p:nvPr>
            <p:ph type="ftr" sz="quarter" idx="11"/>
          </p:nvPr>
        </p:nvSpPr>
        <p:spPr/>
        <p:txBody>
          <a:bodyPr/>
          <a:lstStyle/>
          <a:p>
            <a:r>
              <a:rPr lang="en-US"/>
              <a:t>Vel Tech Rangarajan Dr. Sagunthala R&amp;D Institute of Science and Technology</a:t>
            </a:r>
          </a:p>
        </p:txBody>
      </p:sp>
      <p:sp>
        <p:nvSpPr>
          <p:cNvPr id="6" name="Slide Number Placeholder 5"/>
          <p:cNvSpPr>
            <a:spLocks noGrp="1"/>
          </p:cNvSpPr>
          <p:nvPr>
            <p:ph type="sldNum" sz="quarter" idx="12"/>
          </p:nvPr>
        </p:nvSpPr>
        <p:spPr/>
        <p:txBody>
          <a:bodyPr/>
          <a:lstStyle/>
          <a:p>
            <a:fld id="{8E4F4909-AB91-4702-BFA2-E3C21A7DF79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71500" y="1600202"/>
            <a:ext cx="50482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10250" y="1600202"/>
            <a:ext cx="50482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03E5D92-93DD-4273-8376-C5FDA847435E}" type="datetime1">
              <a:rPr lang="en-US" smtClean="0"/>
              <a:t>7/2/2025</a:t>
            </a:fld>
            <a:endParaRPr lang="en-US"/>
          </a:p>
        </p:txBody>
      </p:sp>
      <p:sp>
        <p:nvSpPr>
          <p:cNvPr id="6" name="Footer Placeholder 5"/>
          <p:cNvSpPr>
            <a:spLocks noGrp="1"/>
          </p:cNvSpPr>
          <p:nvPr>
            <p:ph type="ftr" sz="quarter" idx="11"/>
          </p:nvPr>
        </p:nvSpPr>
        <p:spPr/>
        <p:txBody>
          <a:bodyPr/>
          <a:lstStyle/>
          <a:p>
            <a:r>
              <a:rPr lang="en-US"/>
              <a:t>Vel Tech Rangarajan Dr. Sagunthala R&amp;D Institute of Science and Technology</a:t>
            </a:r>
          </a:p>
        </p:txBody>
      </p:sp>
      <p:sp>
        <p:nvSpPr>
          <p:cNvPr id="7" name="Slide Number Placeholder 6"/>
          <p:cNvSpPr>
            <a:spLocks noGrp="1"/>
          </p:cNvSpPr>
          <p:nvPr>
            <p:ph type="sldNum" sz="quarter" idx="12"/>
          </p:nvPr>
        </p:nvSpPr>
        <p:spPr/>
        <p:txBody>
          <a:bodyPr/>
          <a:lstStyle/>
          <a:p>
            <a:fld id="{8E4F4909-AB91-4702-BFA2-E3C21A7DF79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71500" y="1535113"/>
            <a:ext cx="505023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71500" y="2174875"/>
            <a:ext cx="505023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06282" y="1535113"/>
            <a:ext cx="505221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282" y="2174875"/>
            <a:ext cx="505221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641635-ACB1-4001-B587-045CE44306E6}" type="datetime1">
              <a:rPr lang="en-US" smtClean="0"/>
              <a:t>7/2/2025</a:t>
            </a:fld>
            <a:endParaRPr lang="en-US"/>
          </a:p>
        </p:txBody>
      </p:sp>
      <p:sp>
        <p:nvSpPr>
          <p:cNvPr id="8" name="Footer Placeholder 7"/>
          <p:cNvSpPr>
            <a:spLocks noGrp="1"/>
          </p:cNvSpPr>
          <p:nvPr>
            <p:ph type="ftr" sz="quarter" idx="11"/>
          </p:nvPr>
        </p:nvSpPr>
        <p:spPr/>
        <p:txBody>
          <a:bodyPr/>
          <a:lstStyle/>
          <a:p>
            <a:r>
              <a:rPr lang="en-US"/>
              <a:t>Vel Tech Rangarajan Dr. Sagunthala R&amp;D Institute of Science and Technology</a:t>
            </a:r>
          </a:p>
        </p:txBody>
      </p:sp>
      <p:sp>
        <p:nvSpPr>
          <p:cNvPr id="9" name="Slide Number Placeholder 8"/>
          <p:cNvSpPr>
            <a:spLocks noGrp="1"/>
          </p:cNvSpPr>
          <p:nvPr>
            <p:ph type="sldNum" sz="quarter" idx="12"/>
          </p:nvPr>
        </p:nvSpPr>
        <p:spPr/>
        <p:txBody>
          <a:bodyPr/>
          <a:lstStyle/>
          <a:p>
            <a:fld id="{8E4F4909-AB91-4702-BFA2-E3C21A7DF79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0B745A-FC71-49E4-9C4B-F8D7A6CA9DC0}" type="datetime1">
              <a:rPr lang="en-US" smtClean="0"/>
              <a:t>7/2/2025</a:t>
            </a:fld>
            <a:endParaRPr lang="en-US"/>
          </a:p>
        </p:txBody>
      </p:sp>
      <p:sp>
        <p:nvSpPr>
          <p:cNvPr id="4" name="Footer Placeholder 3"/>
          <p:cNvSpPr>
            <a:spLocks noGrp="1"/>
          </p:cNvSpPr>
          <p:nvPr>
            <p:ph type="ftr" sz="quarter" idx="11"/>
          </p:nvPr>
        </p:nvSpPr>
        <p:spPr/>
        <p:txBody>
          <a:bodyPr/>
          <a:lstStyle/>
          <a:p>
            <a:r>
              <a:rPr lang="en-US"/>
              <a:t>Vel Tech Rangarajan Dr. Sagunthala R&amp;D Institute of Science and Technology</a:t>
            </a:r>
          </a:p>
        </p:txBody>
      </p:sp>
      <p:sp>
        <p:nvSpPr>
          <p:cNvPr id="5" name="Slide Number Placeholder 4"/>
          <p:cNvSpPr>
            <a:spLocks noGrp="1"/>
          </p:cNvSpPr>
          <p:nvPr>
            <p:ph type="sldNum" sz="quarter" idx="12"/>
          </p:nvPr>
        </p:nvSpPr>
        <p:spPr/>
        <p:txBody>
          <a:bodyPr/>
          <a:lstStyle/>
          <a:p>
            <a:fld id="{8E4F4909-AB91-4702-BFA2-E3C21A7DF79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210564-5044-4128-99C1-58DB656CE858}" type="datetime1">
              <a:rPr lang="en-US" smtClean="0"/>
              <a:t>7/2/2025</a:t>
            </a:fld>
            <a:endParaRPr lang="en-US"/>
          </a:p>
        </p:txBody>
      </p:sp>
      <p:sp>
        <p:nvSpPr>
          <p:cNvPr id="3" name="Footer Placeholder 2"/>
          <p:cNvSpPr>
            <a:spLocks noGrp="1"/>
          </p:cNvSpPr>
          <p:nvPr>
            <p:ph type="ftr" sz="quarter" idx="11"/>
          </p:nvPr>
        </p:nvSpPr>
        <p:spPr/>
        <p:txBody>
          <a:bodyPr/>
          <a:lstStyle/>
          <a:p>
            <a:r>
              <a:rPr lang="en-US"/>
              <a:t>Vel Tech Rangarajan Dr. Sagunthala R&amp;D Institute of Science and Technology</a:t>
            </a:r>
          </a:p>
        </p:txBody>
      </p:sp>
      <p:sp>
        <p:nvSpPr>
          <p:cNvPr id="4" name="Slide Number Placeholder 3"/>
          <p:cNvSpPr>
            <a:spLocks noGrp="1"/>
          </p:cNvSpPr>
          <p:nvPr>
            <p:ph type="sldNum" sz="quarter" idx="12"/>
          </p:nvPr>
        </p:nvSpPr>
        <p:spPr/>
        <p:txBody>
          <a:bodyPr/>
          <a:lstStyle/>
          <a:p>
            <a:fld id="{8E4F4909-AB91-4702-BFA2-E3C21A7DF79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1" y="273050"/>
            <a:ext cx="376039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468813" y="273052"/>
            <a:ext cx="638968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1501" y="1435102"/>
            <a:ext cx="37603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B9A1D4-1132-46BA-B8E7-618A6E44E328}" type="datetime1">
              <a:rPr lang="en-US" smtClean="0"/>
              <a:t>7/2/2025</a:t>
            </a:fld>
            <a:endParaRPr lang="en-US"/>
          </a:p>
        </p:txBody>
      </p:sp>
      <p:sp>
        <p:nvSpPr>
          <p:cNvPr id="6" name="Footer Placeholder 5"/>
          <p:cNvSpPr>
            <a:spLocks noGrp="1"/>
          </p:cNvSpPr>
          <p:nvPr>
            <p:ph type="ftr" sz="quarter" idx="11"/>
          </p:nvPr>
        </p:nvSpPr>
        <p:spPr/>
        <p:txBody>
          <a:bodyPr/>
          <a:lstStyle/>
          <a:p>
            <a:r>
              <a:rPr lang="en-US"/>
              <a:t>Vel Tech Rangarajan Dr. Sagunthala R&amp;D Institute of Science and Technology</a:t>
            </a:r>
          </a:p>
        </p:txBody>
      </p:sp>
      <p:sp>
        <p:nvSpPr>
          <p:cNvPr id="7" name="Slide Number Placeholder 6"/>
          <p:cNvSpPr>
            <a:spLocks noGrp="1"/>
          </p:cNvSpPr>
          <p:nvPr>
            <p:ph type="sldNum" sz="quarter" idx="12"/>
          </p:nvPr>
        </p:nvSpPr>
        <p:spPr/>
        <p:txBody>
          <a:bodyPr/>
          <a:lstStyle/>
          <a:p>
            <a:fld id="{8E4F4909-AB91-4702-BFA2-E3C21A7DF79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4800600"/>
            <a:ext cx="68580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240360" y="612775"/>
            <a:ext cx="6858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240360" y="5367338"/>
            <a:ext cx="68580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F7AEE7-9B98-4E63-87ED-B9B8EC48A022}" type="datetime1">
              <a:rPr lang="en-US" smtClean="0"/>
              <a:t>7/2/2025</a:t>
            </a:fld>
            <a:endParaRPr lang="en-US"/>
          </a:p>
        </p:txBody>
      </p:sp>
      <p:sp>
        <p:nvSpPr>
          <p:cNvPr id="6" name="Footer Placeholder 5"/>
          <p:cNvSpPr>
            <a:spLocks noGrp="1"/>
          </p:cNvSpPr>
          <p:nvPr>
            <p:ph type="ftr" sz="quarter" idx="11"/>
          </p:nvPr>
        </p:nvSpPr>
        <p:spPr/>
        <p:txBody>
          <a:bodyPr/>
          <a:lstStyle/>
          <a:p>
            <a:r>
              <a:rPr lang="en-US"/>
              <a:t>Vel Tech Rangarajan Dr. Sagunthala R&amp;D Institute of Science and Technology</a:t>
            </a:r>
          </a:p>
        </p:txBody>
      </p:sp>
      <p:sp>
        <p:nvSpPr>
          <p:cNvPr id="7" name="Slide Number Placeholder 6"/>
          <p:cNvSpPr>
            <a:spLocks noGrp="1"/>
          </p:cNvSpPr>
          <p:nvPr>
            <p:ph type="sldNum" sz="quarter" idx="12"/>
          </p:nvPr>
        </p:nvSpPr>
        <p:spPr/>
        <p:txBody>
          <a:bodyPr/>
          <a:lstStyle/>
          <a:p>
            <a:fld id="{8E4F4909-AB91-4702-BFA2-E3C21A7DF79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1500" y="274638"/>
            <a:ext cx="102870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71500" y="1600202"/>
            <a:ext cx="102870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71500" y="6356352"/>
            <a:ext cx="26670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8821EA-C301-46D7-BFCF-D45852A093F6}" type="datetime1">
              <a:rPr lang="en-US" smtClean="0"/>
              <a:t>7/2/2025</a:t>
            </a:fld>
            <a:endParaRPr lang="en-US"/>
          </a:p>
        </p:txBody>
      </p:sp>
      <p:sp>
        <p:nvSpPr>
          <p:cNvPr id="5" name="Footer Placeholder 4"/>
          <p:cNvSpPr>
            <a:spLocks noGrp="1"/>
          </p:cNvSpPr>
          <p:nvPr>
            <p:ph type="ftr" sz="quarter" idx="3"/>
          </p:nvPr>
        </p:nvSpPr>
        <p:spPr>
          <a:xfrm>
            <a:off x="3905250" y="6356352"/>
            <a:ext cx="36195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Vel Tech Rangarajan Dr. Sagunthala R&amp;D Institute of Science and Technology</a:t>
            </a:r>
          </a:p>
        </p:txBody>
      </p:sp>
      <p:sp>
        <p:nvSpPr>
          <p:cNvPr id="6" name="Slide Number Placeholder 5"/>
          <p:cNvSpPr>
            <a:spLocks noGrp="1"/>
          </p:cNvSpPr>
          <p:nvPr>
            <p:ph type="sldNum" sz="quarter" idx="4"/>
          </p:nvPr>
        </p:nvSpPr>
        <p:spPr>
          <a:xfrm>
            <a:off x="8191500" y="6356352"/>
            <a:ext cx="2667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4F4909-AB91-4702-BFA2-E3C21A7DF79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880" y="155246"/>
            <a:ext cx="11056275" cy="1417824"/>
          </a:xfrm>
          <a:prstGeom prst="rect">
            <a:avLst/>
          </a:prstGeom>
          <a:noFill/>
        </p:spPr>
        <p:txBody>
          <a:bodyPr wrap="square" rtlCol="0">
            <a:spAutoFit/>
          </a:bodyPr>
          <a:lstStyle/>
          <a:p>
            <a:pPr algn="ctr">
              <a:lnSpc>
                <a:spcPct val="150000"/>
              </a:lnSpc>
            </a:pPr>
            <a:r>
              <a:rPr lang="en-US" sz="2000" b="1" dirty="0">
                <a:solidFill>
                  <a:srgbClr val="C00000"/>
                </a:solidFill>
                <a:latin typeface="Times New Roman" panose="02020603050405020304" pitchFamily="18" charset="0"/>
                <a:cs typeface="Times New Roman" panose="02020603050405020304" pitchFamily="18" charset="0"/>
              </a:rPr>
              <a:t>Final Review</a:t>
            </a:r>
          </a:p>
          <a:p>
            <a:pPr algn="ctr">
              <a:lnSpc>
                <a:spcPct val="150000"/>
              </a:lnSpc>
            </a:pPr>
            <a:r>
              <a:rPr lang="en-US" sz="2000" b="1" dirty="0">
                <a:solidFill>
                  <a:srgbClr val="C00000"/>
                </a:solidFill>
                <a:latin typeface="Times New Roman" panose="02020603050405020304" pitchFamily="18" charset="0"/>
                <a:cs typeface="Times New Roman" panose="02020603050405020304" pitchFamily="18" charset="0"/>
              </a:rPr>
              <a:t>Major Project Winter Semester-2024-25</a:t>
            </a:r>
          </a:p>
          <a:p>
            <a:pPr algn="ctr">
              <a:lnSpc>
                <a:spcPct val="150000"/>
              </a:lnSpc>
            </a:pPr>
            <a:r>
              <a:rPr lang="en-US" sz="2000" b="1" dirty="0">
                <a:solidFill>
                  <a:srgbClr val="C00000"/>
                </a:solidFill>
                <a:latin typeface="Times New Roman" panose="02020603050405020304" pitchFamily="18" charset="0"/>
                <a:cs typeface="Times New Roman" panose="02020603050405020304" pitchFamily="18" charset="0"/>
              </a:rPr>
              <a:t>Department of Electronics and Communication Engineering</a:t>
            </a:r>
          </a:p>
        </p:txBody>
      </p:sp>
      <p:sp>
        <p:nvSpPr>
          <p:cNvPr id="2" name="Slide Number Placeholder 1"/>
          <p:cNvSpPr>
            <a:spLocks noGrp="1"/>
          </p:cNvSpPr>
          <p:nvPr>
            <p:ph type="sldNum" sz="quarter" idx="12"/>
          </p:nvPr>
        </p:nvSpPr>
        <p:spPr/>
        <p:txBody>
          <a:bodyPr/>
          <a:lstStyle/>
          <a:p>
            <a:fld id="{8E4F4909-AB91-4702-BFA2-E3C21A7DF79A}" type="slidenum">
              <a:rPr lang="en-US" smtClean="0"/>
              <a:t>1</a:t>
            </a:fld>
            <a:endParaRPr lang="en-US" dirty="0"/>
          </a:p>
        </p:txBody>
      </p:sp>
      <p:sp>
        <p:nvSpPr>
          <p:cNvPr id="6" name="Footer Placeholder 5"/>
          <p:cNvSpPr>
            <a:spLocks noGrp="1"/>
          </p:cNvSpPr>
          <p:nvPr>
            <p:ph type="ftr" sz="quarter" idx="11"/>
          </p:nvPr>
        </p:nvSpPr>
        <p:spPr/>
        <p:txBody>
          <a:bodyPr/>
          <a:lstStyle/>
          <a:p>
            <a:r>
              <a:rPr lang="en-US"/>
              <a:t>Vel Tech Rangarajan Dr. Sagunthala R&amp;D Institute of Science and Technology</a:t>
            </a:r>
            <a:endParaRPr lang="en-US" dirty="0"/>
          </a:p>
        </p:txBody>
      </p:sp>
      <p:sp>
        <p:nvSpPr>
          <p:cNvPr id="3" name="TextBox 2">
            <a:extLst>
              <a:ext uri="{FF2B5EF4-FFF2-40B4-BE49-F238E27FC236}">
                <a16:creationId xmlns:a16="http://schemas.microsoft.com/office/drawing/2014/main" id="{0D1758F6-9361-D9C2-6110-61A655A1A2E9}"/>
              </a:ext>
            </a:extLst>
          </p:cNvPr>
          <p:cNvSpPr txBox="1"/>
          <p:nvPr/>
        </p:nvSpPr>
        <p:spPr>
          <a:xfrm>
            <a:off x="3050704" y="1791119"/>
            <a:ext cx="9056707" cy="660052"/>
          </a:xfrm>
          <a:prstGeom prst="rect">
            <a:avLst/>
          </a:prstGeom>
          <a:noFill/>
        </p:spPr>
        <p:txBody>
          <a:bodyPr wrap="square" rtlCol="0">
            <a:spAutoFit/>
          </a:bodyPr>
          <a:lstStyle/>
          <a:p>
            <a:pPr algn="just">
              <a:lnSpc>
                <a:spcPct val="150000"/>
              </a:lnSpc>
            </a:pPr>
            <a:r>
              <a:rPr lang="en-US" sz="2800" b="1" dirty="0">
                <a:solidFill>
                  <a:srgbClr val="C00000"/>
                </a:solidFill>
                <a:latin typeface="Times New Roman" panose="02020603050405020304" pitchFamily="18" charset="0"/>
                <a:cs typeface="Times New Roman" panose="02020603050405020304" pitchFamily="18" charset="0"/>
              </a:rPr>
              <a:t>Data Logger For Industry 4.0</a:t>
            </a:r>
            <a:r>
              <a:rPr lang="en-US" sz="2800" b="1" dirty="0">
                <a:solidFill>
                  <a:srgbClr val="C00000"/>
                </a:solidFill>
              </a:rPr>
              <a:t> </a:t>
            </a:r>
          </a:p>
        </p:txBody>
      </p:sp>
      <p:sp>
        <p:nvSpPr>
          <p:cNvPr id="7" name="TextBox 6">
            <a:extLst>
              <a:ext uri="{FF2B5EF4-FFF2-40B4-BE49-F238E27FC236}">
                <a16:creationId xmlns:a16="http://schemas.microsoft.com/office/drawing/2014/main" id="{B514FB5A-E8BE-1C17-4800-965F1739F9DF}"/>
              </a:ext>
            </a:extLst>
          </p:cNvPr>
          <p:cNvSpPr txBox="1"/>
          <p:nvPr/>
        </p:nvSpPr>
        <p:spPr>
          <a:xfrm>
            <a:off x="3050704" y="3195709"/>
            <a:ext cx="3744416" cy="494494"/>
          </a:xfrm>
          <a:prstGeom prst="rect">
            <a:avLst/>
          </a:prstGeom>
          <a:noFill/>
        </p:spPr>
        <p:txBody>
          <a:bodyPr wrap="square" rtlCol="0">
            <a:spAutoFit/>
          </a:bodyPr>
          <a:lstStyle/>
          <a:p>
            <a:pPr algn="ctr">
              <a:lnSpc>
                <a:spcPct val="150000"/>
              </a:lnSpc>
            </a:pPr>
            <a:r>
              <a:rPr lang="en-US" sz="2000" b="1" dirty="0">
                <a:solidFill>
                  <a:srgbClr val="C00000"/>
                </a:solidFill>
                <a:latin typeface="Times New Roman" panose="02020603050405020304" pitchFamily="18" charset="0"/>
                <a:cs typeface="Times New Roman" panose="02020603050405020304" pitchFamily="18" charset="0"/>
              </a:rPr>
              <a:t>            Date: 06/05/2025</a:t>
            </a:r>
          </a:p>
        </p:txBody>
      </p:sp>
      <p:pic>
        <p:nvPicPr>
          <p:cNvPr id="11" name="Picture 10">
            <a:extLst>
              <a:ext uri="{FF2B5EF4-FFF2-40B4-BE49-F238E27FC236}">
                <a16:creationId xmlns:a16="http://schemas.microsoft.com/office/drawing/2014/main" id="{937B5480-9DD3-0EC2-E4E2-A75BA3B12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16" y="131996"/>
            <a:ext cx="1500958" cy="1500958"/>
          </a:xfrm>
          <a:prstGeom prst="rect">
            <a:avLst/>
          </a:prstGeom>
        </p:spPr>
      </p:pic>
      <p:sp>
        <p:nvSpPr>
          <p:cNvPr id="4" name="TextBox 3">
            <a:extLst>
              <a:ext uri="{FF2B5EF4-FFF2-40B4-BE49-F238E27FC236}">
                <a16:creationId xmlns:a16="http://schemas.microsoft.com/office/drawing/2014/main" id="{7BC28C55-85CF-94E8-E8F8-4E6C8444CE3F}"/>
              </a:ext>
            </a:extLst>
          </p:cNvPr>
          <p:cNvSpPr txBox="1"/>
          <p:nvPr/>
        </p:nvSpPr>
        <p:spPr>
          <a:xfrm>
            <a:off x="3241982" y="2694230"/>
            <a:ext cx="3240361" cy="493853"/>
          </a:xfrm>
          <a:prstGeom prst="rect">
            <a:avLst/>
          </a:prstGeom>
          <a:noFill/>
        </p:spPr>
        <p:txBody>
          <a:bodyPr wrap="square" rtlCol="0">
            <a:spAutoFit/>
          </a:bodyPr>
          <a:lstStyle/>
          <a:p>
            <a:pPr algn="ctr">
              <a:lnSpc>
                <a:spcPct val="150000"/>
              </a:lnSpc>
            </a:pPr>
            <a:r>
              <a:rPr lang="en-US" sz="2000" b="1" dirty="0">
                <a:solidFill>
                  <a:srgbClr val="C00000"/>
                </a:solidFill>
                <a:latin typeface="Times New Roman" panose="02020603050405020304" pitchFamily="18" charset="0"/>
                <a:cs typeface="Times New Roman" panose="02020603050405020304" pitchFamily="18" charset="0"/>
              </a:rPr>
              <a:t>           Domain: VLSI </a:t>
            </a:r>
          </a:p>
        </p:txBody>
      </p:sp>
      <p:sp>
        <p:nvSpPr>
          <p:cNvPr id="10" name="TextBox 9">
            <a:extLst>
              <a:ext uri="{FF2B5EF4-FFF2-40B4-BE49-F238E27FC236}">
                <a16:creationId xmlns:a16="http://schemas.microsoft.com/office/drawing/2014/main" id="{69F169FD-F2BE-B81D-43FA-8F41DC331B9C}"/>
              </a:ext>
            </a:extLst>
          </p:cNvPr>
          <p:cNvSpPr txBox="1"/>
          <p:nvPr/>
        </p:nvSpPr>
        <p:spPr>
          <a:xfrm>
            <a:off x="1208895" y="4260553"/>
            <a:ext cx="5184576" cy="1879489"/>
          </a:xfrm>
          <a:prstGeom prst="rect">
            <a:avLst/>
          </a:prstGeom>
          <a:noFill/>
        </p:spPr>
        <p:txBody>
          <a:bodyPr wrap="square" rtlCol="0">
            <a:spAutoFit/>
          </a:bodyPr>
          <a:lstStyle/>
          <a:p>
            <a:pPr>
              <a:lnSpc>
                <a:spcPct val="150000"/>
              </a:lnSpc>
            </a:pPr>
            <a:r>
              <a:rPr lang="en-US" sz="2000" b="1" dirty="0">
                <a:solidFill>
                  <a:srgbClr val="C00000"/>
                </a:solidFill>
                <a:latin typeface="Times New Roman" panose="02020603050405020304" pitchFamily="18" charset="0"/>
                <a:cs typeface="Times New Roman" panose="02020603050405020304" pitchFamily="18" charset="0"/>
              </a:rPr>
              <a:t>Project Team Members</a:t>
            </a:r>
          </a:p>
          <a:p>
            <a:pPr marL="457200" indent="-457200">
              <a:lnSpc>
                <a:spcPct val="150000"/>
              </a:lnSpc>
              <a:buAutoNum type="arabicPeriod"/>
            </a:pPr>
            <a:r>
              <a:rPr lang="en-US" sz="2000" b="1" dirty="0">
                <a:solidFill>
                  <a:srgbClr val="C00000"/>
                </a:solidFill>
                <a:latin typeface="Times New Roman" panose="02020603050405020304" pitchFamily="18" charset="0"/>
                <a:cs typeface="Times New Roman" panose="02020603050405020304" pitchFamily="18" charset="0"/>
              </a:rPr>
              <a:t>VTU 21016 (R. Sai Gowtham)</a:t>
            </a:r>
          </a:p>
          <a:p>
            <a:pPr marL="457200" indent="-457200">
              <a:lnSpc>
                <a:spcPct val="150000"/>
              </a:lnSpc>
              <a:buFontTx/>
              <a:buAutoNum type="arabicPeriod"/>
            </a:pPr>
            <a:r>
              <a:rPr lang="en-US" sz="2000" b="1" dirty="0">
                <a:solidFill>
                  <a:srgbClr val="C00000"/>
                </a:solidFill>
                <a:latin typeface="Times New Roman" panose="02020603050405020304" pitchFamily="18" charset="0"/>
                <a:cs typeface="Times New Roman" panose="02020603050405020304" pitchFamily="18" charset="0"/>
              </a:rPr>
              <a:t>VTU 20086 (M. Bhanu Vasanth)</a:t>
            </a:r>
          </a:p>
          <a:p>
            <a:pPr marL="457200" indent="-457200">
              <a:lnSpc>
                <a:spcPct val="150000"/>
              </a:lnSpc>
              <a:buFontTx/>
              <a:buAutoNum type="arabicPeriod"/>
            </a:pPr>
            <a:r>
              <a:rPr lang="en-US" sz="2000" b="1" dirty="0">
                <a:solidFill>
                  <a:srgbClr val="C00000"/>
                </a:solidFill>
                <a:latin typeface="Times New Roman" panose="02020603050405020304" pitchFamily="18" charset="0"/>
                <a:cs typeface="Times New Roman" panose="02020603050405020304" pitchFamily="18" charset="0"/>
              </a:rPr>
              <a:t>VTU 21150 (T. Pavan kishore)</a:t>
            </a:r>
          </a:p>
        </p:txBody>
      </p:sp>
      <p:sp>
        <p:nvSpPr>
          <p:cNvPr id="12" name="TextBox 11">
            <a:extLst>
              <a:ext uri="{FF2B5EF4-FFF2-40B4-BE49-F238E27FC236}">
                <a16:creationId xmlns:a16="http://schemas.microsoft.com/office/drawing/2014/main" id="{61DEEC3E-1041-7AB7-B541-EE059802CF09}"/>
              </a:ext>
            </a:extLst>
          </p:cNvPr>
          <p:cNvSpPr txBox="1"/>
          <p:nvPr/>
        </p:nvSpPr>
        <p:spPr>
          <a:xfrm>
            <a:off x="7947248" y="4491385"/>
            <a:ext cx="2664296" cy="1417824"/>
          </a:xfrm>
          <a:prstGeom prst="rect">
            <a:avLst/>
          </a:prstGeom>
          <a:noFill/>
        </p:spPr>
        <p:txBody>
          <a:bodyPr wrap="square" rtlCol="0">
            <a:spAutoFit/>
          </a:bodyPr>
          <a:lstStyle/>
          <a:p>
            <a:pPr algn="ctr">
              <a:lnSpc>
                <a:spcPct val="150000"/>
              </a:lnSpc>
            </a:pPr>
            <a:r>
              <a:rPr lang="en-US" sz="2000" b="1" dirty="0">
                <a:solidFill>
                  <a:srgbClr val="C00000"/>
                </a:solidFill>
                <a:latin typeface="Times New Roman" panose="02020603050405020304" pitchFamily="18" charset="0"/>
                <a:cs typeface="Times New Roman" panose="02020603050405020304" pitchFamily="18" charset="0"/>
              </a:rPr>
              <a:t>Supervisor: </a:t>
            </a:r>
          </a:p>
          <a:p>
            <a:pPr algn="ctr">
              <a:lnSpc>
                <a:spcPct val="150000"/>
              </a:lnSpc>
            </a:pPr>
            <a:r>
              <a:rPr lang="en-US" sz="2000" b="1" dirty="0">
                <a:solidFill>
                  <a:srgbClr val="C00000"/>
                </a:solidFill>
                <a:latin typeface="Times New Roman" panose="02020603050405020304" pitchFamily="18" charset="0"/>
                <a:cs typeface="Times New Roman" panose="02020603050405020304" pitchFamily="18" charset="0"/>
              </a:rPr>
              <a:t>Dr. Arun C A</a:t>
            </a:r>
          </a:p>
          <a:p>
            <a:pPr algn="ctr">
              <a:lnSpc>
                <a:spcPct val="150000"/>
              </a:lnSpc>
            </a:pPr>
            <a:r>
              <a:rPr lang="en-US" sz="2000" b="1" dirty="0">
                <a:solidFill>
                  <a:srgbClr val="C00000"/>
                </a:solidFill>
                <a:latin typeface="Times New Roman" panose="02020603050405020304" pitchFamily="18" charset="0"/>
                <a:cs typeface="Times New Roman" panose="02020603050405020304" pitchFamily="18" charset="0"/>
              </a:rPr>
              <a:t>Associate Professor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70C07-A1E9-D66C-F013-1C0CC6C05293}"/>
              </a:ext>
            </a:extLst>
          </p:cNvPr>
          <p:cNvSpPr>
            <a:spLocks noGrp="1"/>
          </p:cNvSpPr>
          <p:nvPr>
            <p:ph type="title"/>
          </p:nvPr>
        </p:nvSpPr>
        <p:spPr/>
        <p:txBody>
          <a:bodyPr/>
          <a:lstStyle/>
          <a:p>
            <a:r>
              <a:rPr lang="en-IN" dirty="0">
                <a:solidFill>
                  <a:srgbClr val="FF0000"/>
                </a:solidFill>
                <a:latin typeface="Times New Roman" panose="02020603050405020304" pitchFamily="18" charset="0"/>
                <a:cs typeface="Times New Roman" panose="02020603050405020304" pitchFamily="18" charset="0"/>
              </a:rPr>
              <a:t>Selection of Components</a:t>
            </a:r>
          </a:p>
        </p:txBody>
      </p:sp>
      <p:sp>
        <p:nvSpPr>
          <p:cNvPr id="3" name="Content Placeholder 2">
            <a:extLst>
              <a:ext uri="{FF2B5EF4-FFF2-40B4-BE49-F238E27FC236}">
                <a16:creationId xmlns:a16="http://schemas.microsoft.com/office/drawing/2014/main" id="{59B83BBC-219F-428D-5808-D78F0D1C9DB7}"/>
              </a:ext>
            </a:extLst>
          </p:cNvPr>
          <p:cNvSpPr>
            <a:spLocks noGrp="1"/>
          </p:cNvSpPr>
          <p:nvPr>
            <p:ph idx="1"/>
          </p:nvPr>
        </p:nvSpPr>
        <p:spPr/>
        <p:txBody>
          <a:bodyPr/>
          <a:lstStyle/>
          <a:p>
            <a:pPr algn="just"/>
            <a:r>
              <a:rPr lang="en-IN" dirty="0">
                <a:latin typeface="Times New Roman" panose="02020603050405020304" pitchFamily="18" charset="0"/>
                <a:cs typeface="Times New Roman" panose="02020603050405020304" pitchFamily="18" charset="0"/>
              </a:rPr>
              <a:t>ESP-32 Microcontroller</a:t>
            </a:r>
          </a:p>
          <a:p>
            <a:pPr algn="just"/>
            <a:r>
              <a:rPr lang="en-IN" dirty="0">
                <a:latin typeface="Times New Roman" panose="02020603050405020304" pitchFamily="18" charset="0"/>
                <a:cs typeface="Times New Roman" panose="02020603050405020304" pitchFamily="18" charset="0"/>
              </a:rPr>
              <a:t>RS485 Module</a:t>
            </a:r>
          </a:p>
          <a:p>
            <a:pPr algn="just"/>
            <a:r>
              <a:rPr lang="en-IN" dirty="0">
                <a:latin typeface="Times New Roman" panose="02020603050405020304" pitchFamily="18" charset="0"/>
                <a:cs typeface="Times New Roman" panose="02020603050405020304" pitchFamily="18" charset="0"/>
              </a:rPr>
              <a:t>Real Time Clock (DS3231)</a:t>
            </a:r>
          </a:p>
          <a:p>
            <a:pPr algn="just"/>
            <a:r>
              <a:rPr lang="en-IN" dirty="0">
                <a:latin typeface="Times New Roman" panose="02020603050405020304" pitchFamily="18" charset="0"/>
                <a:cs typeface="Times New Roman" panose="02020603050405020304" pitchFamily="18" charset="0"/>
              </a:rPr>
              <a:t>SD Card Module with SD Card</a:t>
            </a:r>
          </a:p>
          <a:p>
            <a:pPr algn="just"/>
            <a:r>
              <a:rPr lang="en-IN" dirty="0">
                <a:latin typeface="Times New Roman" panose="02020603050405020304" pitchFamily="18" charset="0"/>
                <a:cs typeface="Times New Roman" panose="02020603050405020304" pitchFamily="18" charset="0"/>
              </a:rPr>
              <a:t>Industrial Sensors</a:t>
            </a:r>
          </a:p>
          <a:p>
            <a:pPr algn="just"/>
            <a:r>
              <a:rPr lang="en-IN" dirty="0">
                <a:latin typeface="Times New Roman" panose="02020603050405020304" pitchFamily="18" charset="0"/>
                <a:cs typeface="Times New Roman" panose="02020603050405020304" pitchFamily="18" charset="0"/>
              </a:rPr>
              <a:t>IP65 Casing</a:t>
            </a:r>
          </a:p>
          <a:p>
            <a:pPr marL="0" indent="0" algn="just">
              <a:buNone/>
            </a:pPr>
            <a:endParaRPr lang="en-IN" dirty="0"/>
          </a:p>
        </p:txBody>
      </p:sp>
      <p:sp>
        <p:nvSpPr>
          <p:cNvPr id="4" name="Footer Placeholder 3">
            <a:extLst>
              <a:ext uri="{FF2B5EF4-FFF2-40B4-BE49-F238E27FC236}">
                <a16:creationId xmlns:a16="http://schemas.microsoft.com/office/drawing/2014/main" id="{EFBF818E-6E16-DAA2-EBDF-FCD8F1C6E917}"/>
              </a:ext>
            </a:extLst>
          </p:cNvPr>
          <p:cNvSpPr>
            <a:spLocks noGrp="1"/>
          </p:cNvSpPr>
          <p:nvPr>
            <p:ph type="ftr" sz="quarter" idx="11"/>
          </p:nvPr>
        </p:nvSpPr>
        <p:spPr/>
        <p:txBody>
          <a:bodyPr/>
          <a:lstStyle/>
          <a:p>
            <a:r>
              <a:rPr lang="en-US"/>
              <a:t>Vel Tech Rangarajan Dr. Sagunthala R&amp;D Institute of Science and Technology</a:t>
            </a:r>
            <a:endParaRPr lang="en-US" dirty="0"/>
          </a:p>
        </p:txBody>
      </p:sp>
      <p:sp>
        <p:nvSpPr>
          <p:cNvPr id="5" name="Slide Number Placeholder 4">
            <a:extLst>
              <a:ext uri="{FF2B5EF4-FFF2-40B4-BE49-F238E27FC236}">
                <a16:creationId xmlns:a16="http://schemas.microsoft.com/office/drawing/2014/main" id="{1846F0E5-9FA6-C623-2F1B-5F86CE614693}"/>
              </a:ext>
            </a:extLst>
          </p:cNvPr>
          <p:cNvSpPr>
            <a:spLocks noGrp="1"/>
          </p:cNvSpPr>
          <p:nvPr>
            <p:ph type="sldNum" sz="quarter" idx="12"/>
          </p:nvPr>
        </p:nvSpPr>
        <p:spPr/>
        <p:txBody>
          <a:bodyPr/>
          <a:lstStyle/>
          <a:p>
            <a:fld id="{8E4F4909-AB91-4702-BFA2-E3C21A7DF79A}" type="slidenum">
              <a:rPr lang="en-US" smtClean="0"/>
              <a:t>10</a:t>
            </a:fld>
            <a:endParaRPr lang="en-US"/>
          </a:p>
        </p:txBody>
      </p:sp>
    </p:spTree>
    <p:extLst>
      <p:ext uri="{BB962C8B-B14F-4D97-AF65-F5344CB8AC3E}">
        <p14:creationId xmlns:p14="http://schemas.microsoft.com/office/powerpoint/2010/main" val="609982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C03F0-0259-3560-9F42-250B6B220F3F}"/>
              </a:ext>
            </a:extLst>
          </p:cNvPr>
          <p:cNvSpPr>
            <a:spLocks noGrp="1"/>
          </p:cNvSpPr>
          <p:nvPr>
            <p:ph type="title"/>
          </p:nvPr>
        </p:nvSpPr>
        <p:spPr>
          <a:xfrm>
            <a:off x="571500" y="90966"/>
            <a:ext cx="10287000" cy="986504"/>
          </a:xfrm>
        </p:spPr>
        <p:txBody>
          <a:bodyPr/>
          <a:lstStyle/>
          <a:p>
            <a:r>
              <a:rPr lang="en-IN" dirty="0">
                <a:solidFill>
                  <a:srgbClr val="FF0000"/>
                </a:solidFill>
                <a:latin typeface="Times New Roman" panose="02020603050405020304" pitchFamily="18" charset="0"/>
                <a:cs typeface="Times New Roman" panose="02020603050405020304" pitchFamily="18" charset="0"/>
              </a:rPr>
              <a:t>Hardware Components Used</a:t>
            </a:r>
          </a:p>
        </p:txBody>
      </p:sp>
      <p:sp>
        <p:nvSpPr>
          <p:cNvPr id="4" name="Footer Placeholder 3">
            <a:extLst>
              <a:ext uri="{FF2B5EF4-FFF2-40B4-BE49-F238E27FC236}">
                <a16:creationId xmlns:a16="http://schemas.microsoft.com/office/drawing/2014/main" id="{D6CA1E89-6F93-74F7-1244-3BEFA93AEAFC}"/>
              </a:ext>
            </a:extLst>
          </p:cNvPr>
          <p:cNvSpPr>
            <a:spLocks noGrp="1"/>
          </p:cNvSpPr>
          <p:nvPr>
            <p:ph type="ftr" sz="quarter" idx="11"/>
          </p:nvPr>
        </p:nvSpPr>
        <p:spPr/>
        <p:txBody>
          <a:bodyPr/>
          <a:lstStyle/>
          <a:p>
            <a:r>
              <a:rPr lang="en-US"/>
              <a:t>Vel Tech Rangarajan Dr. Sagunthala R&amp;D Institute of Science and Technology</a:t>
            </a:r>
            <a:endParaRPr lang="en-US" dirty="0"/>
          </a:p>
        </p:txBody>
      </p:sp>
      <p:sp>
        <p:nvSpPr>
          <p:cNvPr id="5" name="Slide Number Placeholder 4">
            <a:extLst>
              <a:ext uri="{FF2B5EF4-FFF2-40B4-BE49-F238E27FC236}">
                <a16:creationId xmlns:a16="http://schemas.microsoft.com/office/drawing/2014/main" id="{1FD3ECA2-F961-94FB-70DA-0F70A9BA0C8B}"/>
              </a:ext>
            </a:extLst>
          </p:cNvPr>
          <p:cNvSpPr>
            <a:spLocks noGrp="1"/>
          </p:cNvSpPr>
          <p:nvPr>
            <p:ph type="sldNum" sz="quarter" idx="12"/>
          </p:nvPr>
        </p:nvSpPr>
        <p:spPr/>
        <p:txBody>
          <a:bodyPr/>
          <a:lstStyle/>
          <a:p>
            <a:fld id="{8E4F4909-AB91-4702-BFA2-E3C21A7DF79A}" type="slidenum">
              <a:rPr lang="en-US" smtClean="0"/>
              <a:t>11</a:t>
            </a:fld>
            <a:endParaRPr lang="en-US"/>
          </a:p>
        </p:txBody>
      </p:sp>
      <p:pic>
        <p:nvPicPr>
          <p:cNvPr id="23" name="Content Placeholder 22">
            <a:extLst>
              <a:ext uri="{FF2B5EF4-FFF2-40B4-BE49-F238E27FC236}">
                <a16:creationId xmlns:a16="http://schemas.microsoft.com/office/drawing/2014/main" id="{8CC1F31A-5F61-55ED-2793-7B9FF74A0DA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120828"/>
            <a:ext cx="2952328" cy="2952328"/>
          </a:xfrm>
        </p:spPr>
      </p:pic>
      <p:pic>
        <p:nvPicPr>
          <p:cNvPr id="25" name="Picture 24">
            <a:extLst>
              <a:ext uri="{FF2B5EF4-FFF2-40B4-BE49-F238E27FC236}">
                <a16:creationId xmlns:a16="http://schemas.microsoft.com/office/drawing/2014/main" id="{F17C14D0-02DA-70D4-866D-874C4789D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135" y="1040209"/>
            <a:ext cx="2952328" cy="2952328"/>
          </a:xfrm>
          <a:prstGeom prst="rect">
            <a:avLst/>
          </a:prstGeom>
        </p:spPr>
      </p:pic>
      <p:pic>
        <p:nvPicPr>
          <p:cNvPr id="27" name="Picture 26">
            <a:extLst>
              <a:ext uri="{FF2B5EF4-FFF2-40B4-BE49-F238E27FC236}">
                <a16:creationId xmlns:a16="http://schemas.microsoft.com/office/drawing/2014/main" id="{3E8AF2FB-6962-1333-9E03-4A5ACB51E6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4060" y="1042802"/>
            <a:ext cx="2993516" cy="3001019"/>
          </a:xfrm>
          <a:prstGeom prst="rect">
            <a:avLst/>
          </a:prstGeom>
        </p:spPr>
      </p:pic>
      <p:pic>
        <p:nvPicPr>
          <p:cNvPr id="29" name="Picture 28">
            <a:extLst>
              <a:ext uri="{FF2B5EF4-FFF2-40B4-BE49-F238E27FC236}">
                <a16:creationId xmlns:a16="http://schemas.microsoft.com/office/drawing/2014/main" id="{7E403ECA-A67F-B7E5-F2D1-7915ECB11FD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05630" y="999444"/>
            <a:ext cx="2892059" cy="2808312"/>
          </a:xfrm>
          <a:prstGeom prst="rect">
            <a:avLst/>
          </a:prstGeom>
        </p:spPr>
      </p:pic>
      <p:pic>
        <p:nvPicPr>
          <p:cNvPr id="33" name="Picture 32">
            <a:extLst>
              <a:ext uri="{FF2B5EF4-FFF2-40B4-BE49-F238E27FC236}">
                <a16:creationId xmlns:a16="http://schemas.microsoft.com/office/drawing/2014/main" id="{06C50537-3AF4-31F9-C84A-5E4677D88E7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90664" y="3935337"/>
            <a:ext cx="3606551" cy="2404367"/>
          </a:xfrm>
          <a:prstGeom prst="rect">
            <a:avLst/>
          </a:prstGeom>
        </p:spPr>
      </p:pic>
      <p:sp>
        <p:nvSpPr>
          <p:cNvPr id="34" name="TextBox 33">
            <a:extLst>
              <a:ext uri="{FF2B5EF4-FFF2-40B4-BE49-F238E27FC236}">
                <a16:creationId xmlns:a16="http://schemas.microsoft.com/office/drawing/2014/main" id="{1A1D17C7-3A4C-1A71-A4A8-3139F3A829DD}"/>
              </a:ext>
            </a:extLst>
          </p:cNvPr>
          <p:cNvSpPr txBox="1"/>
          <p:nvPr/>
        </p:nvSpPr>
        <p:spPr>
          <a:xfrm>
            <a:off x="804562" y="4112549"/>
            <a:ext cx="153389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ESP32</a:t>
            </a:r>
          </a:p>
        </p:txBody>
      </p:sp>
      <p:sp>
        <p:nvSpPr>
          <p:cNvPr id="35" name="TextBox 34">
            <a:extLst>
              <a:ext uri="{FF2B5EF4-FFF2-40B4-BE49-F238E27FC236}">
                <a16:creationId xmlns:a16="http://schemas.microsoft.com/office/drawing/2014/main" id="{09FE858B-EEDC-C9D1-09EA-156B6258FE27}"/>
              </a:ext>
            </a:extLst>
          </p:cNvPr>
          <p:cNvSpPr txBox="1"/>
          <p:nvPr/>
        </p:nvSpPr>
        <p:spPr>
          <a:xfrm>
            <a:off x="3506643" y="3307705"/>
            <a:ext cx="153389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RS485</a:t>
            </a:r>
          </a:p>
        </p:txBody>
      </p:sp>
      <p:sp>
        <p:nvSpPr>
          <p:cNvPr id="36" name="TextBox 35">
            <a:extLst>
              <a:ext uri="{FF2B5EF4-FFF2-40B4-BE49-F238E27FC236}">
                <a16:creationId xmlns:a16="http://schemas.microsoft.com/office/drawing/2014/main" id="{F93FAFBD-4185-7365-EB23-F2BD5668A495}"/>
              </a:ext>
            </a:extLst>
          </p:cNvPr>
          <p:cNvSpPr txBox="1"/>
          <p:nvPr/>
        </p:nvSpPr>
        <p:spPr>
          <a:xfrm>
            <a:off x="6475449" y="3743217"/>
            <a:ext cx="161581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RTC(DS3231)</a:t>
            </a:r>
          </a:p>
        </p:txBody>
      </p:sp>
      <p:sp>
        <p:nvSpPr>
          <p:cNvPr id="37" name="TextBox 36">
            <a:extLst>
              <a:ext uri="{FF2B5EF4-FFF2-40B4-BE49-F238E27FC236}">
                <a16:creationId xmlns:a16="http://schemas.microsoft.com/office/drawing/2014/main" id="{BE59DF61-659B-891C-F483-CA6B6B5F07EA}"/>
              </a:ext>
            </a:extLst>
          </p:cNvPr>
          <p:cNvSpPr txBox="1"/>
          <p:nvPr/>
        </p:nvSpPr>
        <p:spPr>
          <a:xfrm>
            <a:off x="8987879" y="3677037"/>
            <a:ext cx="2097842"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Micro SD module</a:t>
            </a:r>
          </a:p>
        </p:txBody>
      </p:sp>
      <p:sp>
        <p:nvSpPr>
          <p:cNvPr id="38" name="TextBox 37">
            <a:extLst>
              <a:ext uri="{FF2B5EF4-FFF2-40B4-BE49-F238E27FC236}">
                <a16:creationId xmlns:a16="http://schemas.microsoft.com/office/drawing/2014/main" id="{590AFDF1-8EE8-D325-505D-4E04ED2CD7C0}"/>
              </a:ext>
            </a:extLst>
          </p:cNvPr>
          <p:cNvSpPr txBox="1"/>
          <p:nvPr/>
        </p:nvSpPr>
        <p:spPr>
          <a:xfrm>
            <a:off x="6300055" y="5927014"/>
            <a:ext cx="3099712"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Different Industrial Sensors</a:t>
            </a:r>
          </a:p>
        </p:txBody>
      </p:sp>
    </p:spTree>
    <p:extLst>
      <p:ext uri="{BB962C8B-B14F-4D97-AF65-F5344CB8AC3E}">
        <p14:creationId xmlns:p14="http://schemas.microsoft.com/office/powerpoint/2010/main" val="1862087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D4C8E-B8E0-DF05-5E60-967C8503B0DD}"/>
              </a:ext>
            </a:extLst>
          </p:cNvPr>
          <p:cNvSpPr>
            <a:spLocks noGrp="1"/>
          </p:cNvSpPr>
          <p:nvPr>
            <p:ph type="title"/>
          </p:nvPr>
        </p:nvSpPr>
        <p:spPr>
          <a:xfrm>
            <a:off x="530424" y="136523"/>
            <a:ext cx="10287000" cy="1143000"/>
          </a:xfrm>
        </p:spPr>
        <p:txBody>
          <a:bodyPr/>
          <a:lstStyle/>
          <a:p>
            <a:r>
              <a:rPr lang="en-US" dirty="0">
                <a:solidFill>
                  <a:srgbClr val="FF0000"/>
                </a:solidFill>
                <a:latin typeface="Times New Roman" panose="02020603050405020304" pitchFamily="18" charset="0"/>
                <a:cs typeface="Times New Roman" panose="02020603050405020304" pitchFamily="18" charset="0"/>
              </a:rPr>
              <a:t>Software Tools used</a:t>
            </a:r>
            <a:endParaRPr lang="en-IN" dirty="0"/>
          </a:p>
        </p:txBody>
      </p:sp>
      <p:sp>
        <p:nvSpPr>
          <p:cNvPr id="3" name="Content Placeholder 2">
            <a:extLst>
              <a:ext uri="{FF2B5EF4-FFF2-40B4-BE49-F238E27FC236}">
                <a16:creationId xmlns:a16="http://schemas.microsoft.com/office/drawing/2014/main" id="{662ED642-5F2F-54E1-C84C-FF582FC335F5}"/>
              </a:ext>
            </a:extLst>
          </p:cNvPr>
          <p:cNvSpPr>
            <a:spLocks noGrp="1"/>
          </p:cNvSpPr>
          <p:nvPr>
            <p:ph idx="1"/>
          </p:nvPr>
        </p:nvSpPr>
        <p:spPr>
          <a:xfrm>
            <a:off x="537726" y="1124744"/>
            <a:ext cx="10361850" cy="5231608"/>
          </a:xfrm>
        </p:spPr>
        <p:txBody>
          <a:bodyPr>
            <a:normAutofit/>
          </a:bodyPr>
          <a:lstStyle/>
          <a:p>
            <a:pPr algn="just"/>
            <a:r>
              <a:rPr lang="en-US" sz="2100" b="1" dirty="0">
                <a:latin typeface="Times New Roman" panose="02020603050405020304" pitchFamily="18" charset="0"/>
                <a:cs typeface="Times New Roman" panose="02020603050405020304" pitchFamily="18" charset="0"/>
              </a:rPr>
              <a:t>Arduino IDE</a:t>
            </a:r>
          </a:p>
          <a:p>
            <a:pPr algn="just"/>
            <a:r>
              <a:rPr lang="en-US" sz="2100" b="1" dirty="0">
                <a:latin typeface="Times New Roman" panose="02020603050405020304" pitchFamily="18" charset="0"/>
                <a:cs typeface="Times New Roman" panose="02020603050405020304" pitchFamily="18" charset="0"/>
              </a:rPr>
              <a:t>KiCad</a:t>
            </a:r>
          </a:p>
          <a:p>
            <a:pPr algn="just"/>
            <a:r>
              <a:rPr lang="en-US" sz="2100" b="1" dirty="0">
                <a:latin typeface="Times New Roman" panose="02020603050405020304" pitchFamily="18" charset="0"/>
                <a:cs typeface="Times New Roman" panose="02020603050405020304" pitchFamily="18" charset="0"/>
              </a:rPr>
              <a:t>QModMaster</a:t>
            </a:r>
          </a:p>
          <a:p>
            <a:pPr marL="457200" lvl="1" indent="0">
              <a:buNone/>
            </a:pPr>
            <a:endParaRPr lang="en-IN" sz="1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67D07E5-9CF1-A37D-AC54-1A6D55670FFB}"/>
              </a:ext>
            </a:extLst>
          </p:cNvPr>
          <p:cNvSpPr>
            <a:spLocks noGrp="1"/>
          </p:cNvSpPr>
          <p:nvPr>
            <p:ph type="ftr" sz="quarter" idx="11"/>
          </p:nvPr>
        </p:nvSpPr>
        <p:spPr/>
        <p:txBody>
          <a:bodyPr/>
          <a:lstStyle/>
          <a:p>
            <a:r>
              <a:rPr lang="en-US"/>
              <a:t>Vel Tech Rangarajan Dr. Sagunthala R&amp;D Institute of Science and Technology</a:t>
            </a:r>
            <a:endParaRPr lang="en-US" dirty="0"/>
          </a:p>
        </p:txBody>
      </p:sp>
      <p:sp>
        <p:nvSpPr>
          <p:cNvPr id="5" name="Slide Number Placeholder 4">
            <a:extLst>
              <a:ext uri="{FF2B5EF4-FFF2-40B4-BE49-F238E27FC236}">
                <a16:creationId xmlns:a16="http://schemas.microsoft.com/office/drawing/2014/main" id="{2DCB6151-8487-92D8-8DFE-56AA2BF2111A}"/>
              </a:ext>
            </a:extLst>
          </p:cNvPr>
          <p:cNvSpPr>
            <a:spLocks noGrp="1"/>
          </p:cNvSpPr>
          <p:nvPr>
            <p:ph type="sldNum" sz="quarter" idx="12"/>
          </p:nvPr>
        </p:nvSpPr>
        <p:spPr/>
        <p:txBody>
          <a:bodyPr/>
          <a:lstStyle/>
          <a:p>
            <a:fld id="{8E4F4909-AB91-4702-BFA2-E3C21A7DF79A}" type="slidenum">
              <a:rPr lang="en-US" smtClean="0"/>
              <a:t>12</a:t>
            </a:fld>
            <a:endParaRPr lang="en-US"/>
          </a:p>
        </p:txBody>
      </p:sp>
      <p:pic>
        <p:nvPicPr>
          <p:cNvPr id="7" name="Picture 6">
            <a:extLst>
              <a:ext uri="{FF2B5EF4-FFF2-40B4-BE49-F238E27FC236}">
                <a16:creationId xmlns:a16="http://schemas.microsoft.com/office/drawing/2014/main" id="{88298AFB-8613-CDC2-377E-FE0489D6DE7B}"/>
              </a:ext>
            </a:extLst>
          </p:cNvPr>
          <p:cNvPicPr>
            <a:picLocks noChangeAspect="1"/>
          </p:cNvPicPr>
          <p:nvPr/>
        </p:nvPicPr>
        <p:blipFill>
          <a:blip r:embed="rId2"/>
          <a:stretch>
            <a:fillRect/>
          </a:stretch>
        </p:blipFill>
        <p:spPr>
          <a:xfrm>
            <a:off x="818456" y="3948879"/>
            <a:ext cx="2232248" cy="2232248"/>
          </a:xfrm>
          <a:prstGeom prst="rect">
            <a:avLst/>
          </a:prstGeom>
        </p:spPr>
      </p:pic>
      <p:pic>
        <p:nvPicPr>
          <p:cNvPr id="9" name="Picture 8">
            <a:extLst>
              <a:ext uri="{FF2B5EF4-FFF2-40B4-BE49-F238E27FC236}">
                <a16:creationId xmlns:a16="http://schemas.microsoft.com/office/drawing/2014/main" id="{1C1020CC-C5D6-4331-05F9-F5AA88FA09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0744" y="3948879"/>
            <a:ext cx="2155422" cy="2177085"/>
          </a:xfrm>
          <a:prstGeom prst="rect">
            <a:avLst/>
          </a:prstGeom>
        </p:spPr>
      </p:pic>
      <p:pic>
        <p:nvPicPr>
          <p:cNvPr id="11" name="Picture 10">
            <a:extLst>
              <a:ext uri="{FF2B5EF4-FFF2-40B4-BE49-F238E27FC236}">
                <a16:creationId xmlns:a16="http://schemas.microsoft.com/office/drawing/2014/main" id="{D1186948-4DC4-5A01-1B92-A6B668B757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4132" y="2503847"/>
            <a:ext cx="4793475" cy="3677280"/>
          </a:xfrm>
          <a:prstGeom prst="rect">
            <a:avLst/>
          </a:prstGeom>
        </p:spPr>
      </p:pic>
    </p:spTree>
    <p:extLst>
      <p:ext uri="{BB962C8B-B14F-4D97-AF65-F5344CB8AC3E}">
        <p14:creationId xmlns:p14="http://schemas.microsoft.com/office/powerpoint/2010/main" val="3801229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A8763-7E0A-E253-FC84-F9AA773AB925}"/>
              </a:ext>
            </a:extLst>
          </p:cNvPr>
          <p:cNvSpPr>
            <a:spLocks noGrp="1"/>
          </p:cNvSpPr>
          <p:nvPr>
            <p:ph type="title"/>
          </p:nvPr>
        </p:nvSpPr>
        <p:spPr>
          <a:xfrm>
            <a:off x="1034480" y="226190"/>
            <a:ext cx="9031932" cy="827146"/>
          </a:xfrm>
        </p:spPr>
        <p:txBody>
          <a:bodyPr/>
          <a:lstStyle/>
          <a:p>
            <a:r>
              <a:rPr lang="en-US" dirty="0">
                <a:solidFill>
                  <a:srgbClr val="FF0000"/>
                </a:solidFill>
                <a:latin typeface="Times New Roman" panose="02020603050405020304" pitchFamily="18" charset="0"/>
                <a:cs typeface="Times New Roman" panose="02020603050405020304" pitchFamily="18" charset="0"/>
              </a:rPr>
              <a:t>Connections &amp; Configuration</a:t>
            </a:r>
            <a:endParaRPr lang="en-IN" dirty="0">
              <a:solidFill>
                <a:srgbClr val="FF0000"/>
              </a:solidFill>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EE116061-B9DA-EFB3-5811-250B86A0713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46042" y="1053336"/>
            <a:ext cx="10012458" cy="5983240"/>
          </a:xfrm>
        </p:spPr>
      </p:pic>
      <p:sp>
        <p:nvSpPr>
          <p:cNvPr id="4" name="Footer Placeholder 3">
            <a:extLst>
              <a:ext uri="{FF2B5EF4-FFF2-40B4-BE49-F238E27FC236}">
                <a16:creationId xmlns:a16="http://schemas.microsoft.com/office/drawing/2014/main" id="{343D50A9-74DA-09C8-F0E2-CDA2789E30FE}"/>
              </a:ext>
            </a:extLst>
          </p:cNvPr>
          <p:cNvSpPr>
            <a:spLocks noGrp="1"/>
          </p:cNvSpPr>
          <p:nvPr>
            <p:ph type="ftr" sz="quarter" idx="11"/>
          </p:nvPr>
        </p:nvSpPr>
        <p:spPr/>
        <p:txBody>
          <a:bodyPr/>
          <a:lstStyle/>
          <a:p>
            <a:r>
              <a:rPr lang="en-US"/>
              <a:t>Vel Tech Rangarajan Dr. Sagunthala R&amp;D Institute of Science and Technology</a:t>
            </a:r>
            <a:endParaRPr lang="en-US" dirty="0"/>
          </a:p>
        </p:txBody>
      </p:sp>
      <p:sp>
        <p:nvSpPr>
          <p:cNvPr id="5" name="Slide Number Placeholder 4">
            <a:extLst>
              <a:ext uri="{FF2B5EF4-FFF2-40B4-BE49-F238E27FC236}">
                <a16:creationId xmlns:a16="http://schemas.microsoft.com/office/drawing/2014/main" id="{2E1C9393-550D-E419-C087-8EEB09EB7C73}"/>
              </a:ext>
            </a:extLst>
          </p:cNvPr>
          <p:cNvSpPr>
            <a:spLocks noGrp="1"/>
          </p:cNvSpPr>
          <p:nvPr>
            <p:ph type="sldNum" sz="quarter" idx="12"/>
          </p:nvPr>
        </p:nvSpPr>
        <p:spPr/>
        <p:txBody>
          <a:bodyPr/>
          <a:lstStyle/>
          <a:p>
            <a:fld id="{8E4F4909-AB91-4702-BFA2-E3C21A7DF79A}" type="slidenum">
              <a:rPr lang="en-US" smtClean="0"/>
              <a:t>13</a:t>
            </a:fld>
            <a:endParaRPr lang="en-US"/>
          </a:p>
        </p:txBody>
      </p:sp>
    </p:spTree>
    <p:extLst>
      <p:ext uri="{BB962C8B-B14F-4D97-AF65-F5344CB8AC3E}">
        <p14:creationId xmlns:p14="http://schemas.microsoft.com/office/powerpoint/2010/main" val="1954144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4954C-7B64-7957-A547-C16184CFC0C2}"/>
              </a:ext>
            </a:extLst>
          </p:cNvPr>
          <p:cNvSpPr>
            <a:spLocks noGrp="1"/>
          </p:cNvSpPr>
          <p:nvPr>
            <p:ph type="title"/>
          </p:nvPr>
        </p:nvSpPr>
        <p:spPr>
          <a:xfrm>
            <a:off x="571500" y="274638"/>
            <a:ext cx="10287000" cy="922114"/>
          </a:xfrm>
        </p:spPr>
        <p:txBody>
          <a:bodyPr/>
          <a:lstStyle/>
          <a:p>
            <a:r>
              <a:rPr lang="en-US" dirty="0">
                <a:solidFill>
                  <a:srgbClr val="FF0000"/>
                </a:solidFill>
                <a:latin typeface="Times New Roman" panose="02020603050405020304" pitchFamily="18" charset="0"/>
                <a:cs typeface="Times New Roman" panose="02020603050405020304" pitchFamily="18" charset="0"/>
              </a:rPr>
              <a:t>Schematic Diagram</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D655C349-6405-AB6E-8D4F-E2B630EF94E3}"/>
              </a:ext>
            </a:extLst>
          </p:cNvPr>
          <p:cNvSpPr>
            <a:spLocks noGrp="1"/>
          </p:cNvSpPr>
          <p:nvPr>
            <p:ph type="ftr" sz="quarter" idx="11"/>
          </p:nvPr>
        </p:nvSpPr>
        <p:spPr/>
        <p:txBody>
          <a:bodyPr/>
          <a:lstStyle/>
          <a:p>
            <a:r>
              <a:rPr lang="en-US"/>
              <a:t>Vel Tech Rangarajan Dr. Sagunthala R&amp;D Institute of Science and Technology</a:t>
            </a:r>
            <a:endParaRPr lang="en-US" dirty="0"/>
          </a:p>
        </p:txBody>
      </p:sp>
      <p:sp>
        <p:nvSpPr>
          <p:cNvPr id="5" name="Slide Number Placeholder 4">
            <a:extLst>
              <a:ext uri="{FF2B5EF4-FFF2-40B4-BE49-F238E27FC236}">
                <a16:creationId xmlns:a16="http://schemas.microsoft.com/office/drawing/2014/main" id="{FB8DAA13-07F1-E155-72E4-BFC3EE366405}"/>
              </a:ext>
            </a:extLst>
          </p:cNvPr>
          <p:cNvSpPr>
            <a:spLocks noGrp="1"/>
          </p:cNvSpPr>
          <p:nvPr>
            <p:ph type="sldNum" sz="quarter" idx="12"/>
          </p:nvPr>
        </p:nvSpPr>
        <p:spPr/>
        <p:txBody>
          <a:bodyPr/>
          <a:lstStyle/>
          <a:p>
            <a:fld id="{8E4F4909-AB91-4702-BFA2-E3C21A7DF79A}" type="slidenum">
              <a:rPr lang="en-US" smtClean="0"/>
              <a:t>14</a:t>
            </a:fld>
            <a:endParaRPr lang="en-US"/>
          </a:p>
        </p:txBody>
      </p:sp>
      <p:pic>
        <p:nvPicPr>
          <p:cNvPr id="9" name="Content Placeholder 8">
            <a:extLst>
              <a:ext uri="{FF2B5EF4-FFF2-40B4-BE49-F238E27FC236}">
                <a16:creationId xmlns:a16="http://schemas.microsoft.com/office/drawing/2014/main" id="{DC79A36F-4ECB-DD8D-FE5A-3D2B305FE2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0504" y="1093075"/>
            <a:ext cx="9361040" cy="5390170"/>
          </a:xfrm>
        </p:spPr>
      </p:pic>
    </p:spTree>
    <p:extLst>
      <p:ext uri="{BB962C8B-B14F-4D97-AF65-F5344CB8AC3E}">
        <p14:creationId xmlns:p14="http://schemas.microsoft.com/office/powerpoint/2010/main" val="1255439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793E2-DBB0-D7FA-EDBB-6C3334D2953B}"/>
              </a:ext>
            </a:extLst>
          </p:cNvPr>
          <p:cNvSpPr>
            <a:spLocks noGrp="1"/>
          </p:cNvSpPr>
          <p:nvPr>
            <p:ph type="title"/>
          </p:nvPr>
        </p:nvSpPr>
        <p:spPr/>
        <p:txBody>
          <a:bodyPr/>
          <a:lstStyle/>
          <a:p>
            <a:r>
              <a:rPr lang="en-US" dirty="0">
                <a:solidFill>
                  <a:srgbClr val="FF0000"/>
                </a:solidFill>
                <a:latin typeface="Times New Roman" panose="02020603050405020304" pitchFamily="18" charset="0"/>
                <a:cs typeface="Times New Roman" panose="02020603050405020304" pitchFamily="18" charset="0"/>
              </a:rPr>
              <a:t>PCB Design</a:t>
            </a:r>
            <a:r>
              <a:rPr lang="en-US" dirty="0">
                <a:solidFill>
                  <a:srgbClr val="FF0000"/>
                </a:solidFill>
              </a:rPr>
              <a:t> </a:t>
            </a:r>
            <a:endParaRPr lang="en-IN" dirty="0">
              <a:solidFill>
                <a:srgbClr val="FF0000"/>
              </a:solidFill>
            </a:endParaRPr>
          </a:p>
        </p:txBody>
      </p:sp>
      <p:sp>
        <p:nvSpPr>
          <p:cNvPr id="4" name="Footer Placeholder 3">
            <a:extLst>
              <a:ext uri="{FF2B5EF4-FFF2-40B4-BE49-F238E27FC236}">
                <a16:creationId xmlns:a16="http://schemas.microsoft.com/office/drawing/2014/main" id="{2210A7D3-2526-C0D1-297A-65B41EF0C3BB}"/>
              </a:ext>
            </a:extLst>
          </p:cNvPr>
          <p:cNvSpPr>
            <a:spLocks noGrp="1"/>
          </p:cNvSpPr>
          <p:nvPr>
            <p:ph type="ftr" sz="quarter" idx="11"/>
          </p:nvPr>
        </p:nvSpPr>
        <p:spPr/>
        <p:txBody>
          <a:bodyPr/>
          <a:lstStyle/>
          <a:p>
            <a:r>
              <a:rPr lang="en-US"/>
              <a:t>Vel Tech Rangarajan Dr. Sagunthala R&amp;D Institute of Science and Technology</a:t>
            </a:r>
            <a:endParaRPr lang="en-US" dirty="0"/>
          </a:p>
        </p:txBody>
      </p:sp>
      <p:sp>
        <p:nvSpPr>
          <p:cNvPr id="5" name="Slide Number Placeholder 4">
            <a:extLst>
              <a:ext uri="{FF2B5EF4-FFF2-40B4-BE49-F238E27FC236}">
                <a16:creationId xmlns:a16="http://schemas.microsoft.com/office/drawing/2014/main" id="{8CC2DFA6-E8C1-1812-0D02-563C743D2BAC}"/>
              </a:ext>
            </a:extLst>
          </p:cNvPr>
          <p:cNvSpPr>
            <a:spLocks noGrp="1"/>
          </p:cNvSpPr>
          <p:nvPr>
            <p:ph type="sldNum" sz="quarter" idx="12"/>
          </p:nvPr>
        </p:nvSpPr>
        <p:spPr/>
        <p:txBody>
          <a:bodyPr/>
          <a:lstStyle/>
          <a:p>
            <a:fld id="{8E4F4909-AB91-4702-BFA2-E3C21A7DF79A}" type="slidenum">
              <a:rPr lang="en-US" smtClean="0"/>
              <a:t>15</a:t>
            </a:fld>
            <a:endParaRPr lang="en-US"/>
          </a:p>
        </p:txBody>
      </p:sp>
      <p:sp>
        <p:nvSpPr>
          <p:cNvPr id="11" name="TextBox 10">
            <a:extLst>
              <a:ext uri="{FF2B5EF4-FFF2-40B4-BE49-F238E27FC236}">
                <a16:creationId xmlns:a16="http://schemas.microsoft.com/office/drawing/2014/main" id="{AEA6B29E-0A24-2344-5605-1954B3692749}"/>
              </a:ext>
            </a:extLst>
          </p:cNvPr>
          <p:cNvSpPr txBox="1"/>
          <p:nvPr/>
        </p:nvSpPr>
        <p:spPr>
          <a:xfrm>
            <a:off x="1466528" y="5405879"/>
            <a:ext cx="410445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PCB Gerber Front View</a:t>
            </a:r>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7D86D08-CE55-27CA-34EF-D83E8B336C66}"/>
              </a:ext>
            </a:extLst>
          </p:cNvPr>
          <p:cNvSpPr txBox="1"/>
          <p:nvPr/>
        </p:nvSpPr>
        <p:spPr>
          <a:xfrm>
            <a:off x="7371184" y="5405879"/>
            <a:ext cx="410445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PCB Gerber Rear View</a:t>
            </a:r>
            <a:endParaRPr lang="en-IN"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0FA5BB91-953F-E61E-494E-8C6DBC5B28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 y="1489680"/>
            <a:ext cx="5485063" cy="3818661"/>
          </a:xfrm>
        </p:spPr>
      </p:pic>
      <p:pic>
        <p:nvPicPr>
          <p:cNvPr id="14" name="Picture 13">
            <a:extLst>
              <a:ext uri="{FF2B5EF4-FFF2-40B4-BE49-F238E27FC236}">
                <a16:creationId xmlns:a16="http://schemas.microsoft.com/office/drawing/2014/main" id="{D82C69EC-DC3F-68B9-70DC-E47770CB9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9016" y="1489679"/>
            <a:ext cx="5258067" cy="3818661"/>
          </a:xfrm>
          <a:prstGeom prst="rect">
            <a:avLst/>
          </a:prstGeom>
        </p:spPr>
      </p:pic>
    </p:spTree>
    <p:extLst>
      <p:ext uri="{BB962C8B-B14F-4D97-AF65-F5344CB8AC3E}">
        <p14:creationId xmlns:p14="http://schemas.microsoft.com/office/powerpoint/2010/main" val="1507193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6D5AC1-AA44-702B-8B11-A6F0074FF91E}"/>
              </a:ext>
            </a:extLst>
          </p:cNvPr>
          <p:cNvSpPr>
            <a:spLocks noGrp="1"/>
          </p:cNvSpPr>
          <p:nvPr>
            <p:ph type="ftr" sz="quarter" idx="11"/>
          </p:nvPr>
        </p:nvSpPr>
        <p:spPr/>
        <p:txBody>
          <a:bodyPr/>
          <a:lstStyle/>
          <a:p>
            <a:r>
              <a:rPr lang="en-US"/>
              <a:t>Vel Tech Rangarajan Dr. Sagunthala R&amp;D Institute of Science and Technology</a:t>
            </a:r>
          </a:p>
        </p:txBody>
      </p:sp>
      <p:sp>
        <p:nvSpPr>
          <p:cNvPr id="3" name="Slide Number Placeholder 2">
            <a:extLst>
              <a:ext uri="{FF2B5EF4-FFF2-40B4-BE49-F238E27FC236}">
                <a16:creationId xmlns:a16="http://schemas.microsoft.com/office/drawing/2014/main" id="{D92EF2B5-E93A-594B-25DF-E4E0442DDB5A}"/>
              </a:ext>
            </a:extLst>
          </p:cNvPr>
          <p:cNvSpPr>
            <a:spLocks noGrp="1"/>
          </p:cNvSpPr>
          <p:nvPr>
            <p:ph type="sldNum" sz="quarter" idx="12"/>
          </p:nvPr>
        </p:nvSpPr>
        <p:spPr/>
        <p:txBody>
          <a:bodyPr/>
          <a:lstStyle/>
          <a:p>
            <a:fld id="{8E4F4909-AB91-4702-BFA2-E3C21A7DF79A}" type="slidenum">
              <a:rPr lang="en-US" smtClean="0"/>
              <a:t>16</a:t>
            </a:fld>
            <a:endParaRPr lang="en-US"/>
          </a:p>
        </p:txBody>
      </p:sp>
      <p:sp>
        <p:nvSpPr>
          <p:cNvPr id="10" name="TextBox 9">
            <a:extLst>
              <a:ext uri="{FF2B5EF4-FFF2-40B4-BE49-F238E27FC236}">
                <a16:creationId xmlns:a16="http://schemas.microsoft.com/office/drawing/2014/main" id="{B166703F-10B2-B309-D0B8-D6228A2914B7}"/>
              </a:ext>
            </a:extLst>
          </p:cNvPr>
          <p:cNvSpPr txBox="1"/>
          <p:nvPr/>
        </p:nvSpPr>
        <p:spPr>
          <a:xfrm>
            <a:off x="2330624" y="5589240"/>
            <a:ext cx="496855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PCB Front View  </a:t>
            </a:r>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9412592-3682-1CE5-8979-359D11CE7D9C}"/>
              </a:ext>
            </a:extLst>
          </p:cNvPr>
          <p:cNvSpPr txBox="1"/>
          <p:nvPr/>
        </p:nvSpPr>
        <p:spPr>
          <a:xfrm>
            <a:off x="7534487" y="5589240"/>
            <a:ext cx="571500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PCB 3D Rear View</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1B06861-186B-42D5-461F-09E146FA1E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28500" y="1368152"/>
            <a:ext cx="5450819" cy="4134986"/>
          </a:xfrm>
          <a:prstGeom prst="rect">
            <a:avLst/>
          </a:prstGeom>
        </p:spPr>
      </p:pic>
      <p:pic>
        <p:nvPicPr>
          <p:cNvPr id="8" name="Picture 7">
            <a:extLst>
              <a:ext uri="{FF2B5EF4-FFF2-40B4-BE49-F238E27FC236}">
                <a16:creationId xmlns:a16="http://schemas.microsoft.com/office/drawing/2014/main" id="{587A6048-6817-91AB-85DB-68891D9500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680" y="1368152"/>
            <a:ext cx="5564320" cy="4134986"/>
          </a:xfrm>
          <a:prstGeom prst="rect">
            <a:avLst/>
          </a:prstGeom>
        </p:spPr>
      </p:pic>
    </p:spTree>
    <p:extLst>
      <p:ext uri="{BB962C8B-B14F-4D97-AF65-F5344CB8AC3E}">
        <p14:creationId xmlns:p14="http://schemas.microsoft.com/office/powerpoint/2010/main" val="2755220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54906A-3669-BA69-3DDB-200FABEFBB0E}"/>
              </a:ext>
            </a:extLst>
          </p:cNvPr>
          <p:cNvSpPr>
            <a:spLocks noGrp="1"/>
          </p:cNvSpPr>
          <p:nvPr>
            <p:ph type="ftr" sz="quarter" idx="11"/>
          </p:nvPr>
        </p:nvSpPr>
        <p:spPr/>
        <p:txBody>
          <a:bodyPr/>
          <a:lstStyle/>
          <a:p>
            <a:r>
              <a:rPr lang="en-US"/>
              <a:t>Vel Tech Rangarajan Dr. Sagunthala R&amp;D Institute of Science and Technology</a:t>
            </a:r>
          </a:p>
        </p:txBody>
      </p:sp>
      <p:sp>
        <p:nvSpPr>
          <p:cNvPr id="3" name="Slide Number Placeholder 2">
            <a:extLst>
              <a:ext uri="{FF2B5EF4-FFF2-40B4-BE49-F238E27FC236}">
                <a16:creationId xmlns:a16="http://schemas.microsoft.com/office/drawing/2014/main" id="{DB435D88-B186-525A-BF45-66A8F5C60DDB}"/>
              </a:ext>
            </a:extLst>
          </p:cNvPr>
          <p:cNvSpPr>
            <a:spLocks noGrp="1"/>
          </p:cNvSpPr>
          <p:nvPr>
            <p:ph type="sldNum" sz="quarter" idx="12"/>
          </p:nvPr>
        </p:nvSpPr>
        <p:spPr/>
        <p:txBody>
          <a:bodyPr/>
          <a:lstStyle/>
          <a:p>
            <a:fld id="{8E4F4909-AB91-4702-BFA2-E3C21A7DF79A}" type="slidenum">
              <a:rPr lang="en-US" smtClean="0"/>
              <a:t>17</a:t>
            </a:fld>
            <a:endParaRPr lang="en-US"/>
          </a:p>
        </p:txBody>
      </p:sp>
      <p:sp>
        <p:nvSpPr>
          <p:cNvPr id="5" name="TextBox 4">
            <a:extLst>
              <a:ext uri="{FF2B5EF4-FFF2-40B4-BE49-F238E27FC236}">
                <a16:creationId xmlns:a16="http://schemas.microsoft.com/office/drawing/2014/main" id="{3284FABD-DD3B-8B46-9505-57F5E267E0AF}"/>
              </a:ext>
            </a:extLst>
          </p:cNvPr>
          <p:cNvSpPr txBox="1"/>
          <p:nvPr/>
        </p:nvSpPr>
        <p:spPr>
          <a:xfrm>
            <a:off x="4346848" y="5851979"/>
            <a:ext cx="489654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3D View of PCB</a:t>
            </a: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E1BA215-D3B6-7EFA-E639-B3F5FF8A3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41" y="647043"/>
            <a:ext cx="6192688" cy="5138496"/>
          </a:xfrm>
          <a:prstGeom prst="rect">
            <a:avLst/>
          </a:prstGeom>
        </p:spPr>
      </p:pic>
      <p:cxnSp>
        <p:nvCxnSpPr>
          <p:cNvPr id="9" name="Straight Connector 8">
            <a:extLst>
              <a:ext uri="{FF2B5EF4-FFF2-40B4-BE49-F238E27FC236}">
                <a16:creationId xmlns:a16="http://schemas.microsoft.com/office/drawing/2014/main" id="{E41D7678-EC5F-03E2-2E94-A5F64F64E00D}"/>
              </a:ext>
            </a:extLst>
          </p:cNvPr>
          <p:cNvCxnSpPr>
            <a:cxnSpLocks/>
          </p:cNvCxnSpPr>
          <p:nvPr/>
        </p:nvCxnSpPr>
        <p:spPr>
          <a:xfrm>
            <a:off x="3626768" y="3645024"/>
            <a:ext cx="0" cy="1807788"/>
          </a:xfrm>
          <a:prstGeom prst="line">
            <a:avLst/>
          </a:prstGeom>
        </p:spPr>
        <p:style>
          <a:lnRef idx="3">
            <a:schemeClr val="accent6"/>
          </a:lnRef>
          <a:fillRef idx="0">
            <a:schemeClr val="accent6"/>
          </a:fillRef>
          <a:effectRef idx="2">
            <a:schemeClr val="accent6"/>
          </a:effectRef>
          <a:fontRef idx="minor">
            <a:schemeClr val="tx1"/>
          </a:fontRef>
        </p:style>
      </p:cxnSp>
      <p:cxnSp>
        <p:nvCxnSpPr>
          <p:cNvPr id="14" name="Straight Connector 13">
            <a:extLst>
              <a:ext uri="{FF2B5EF4-FFF2-40B4-BE49-F238E27FC236}">
                <a16:creationId xmlns:a16="http://schemas.microsoft.com/office/drawing/2014/main" id="{E58D9FC4-EDC6-7837-66FD-6907ED182B3E}"/>
              </a:ext>
            </a:extLst>
          </p:cNvPr>
          <p:cNvCxnSpPr>
            <a:cxnSpLocks/>
          </p:cNvCxnSpPr>
          <p:nvPr/>
        </p:nvCxnSpPr>
        <p:spPr>
          <a:xfrm>
            <a:off x="3626768" y="3645024"/>
            <a:ext cx="3528392"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7" name="Straight Connector 16">
            <a:extLst>
              <a:ext uri="{FF2B5EF4-FFF2-40B4-BE49-F238E27FC236}">
                <a16:creationId xmlns:a16="http://schemas.microsoft.com/office/drawing/2014/main" id="{A8AB97C5-AE3B-65E5-F58B-517C92B69DA2}"/>
              </a:ext>
            </a:extLst>
          </p:cNvPr>
          <p:cNvCxnSpPr/>
          <p:nvPr/>
        </p:nvCxnSpPr>
        <p:spPr>
          <a:xfrm>
            <a:off x="7155160" y="3645024"/>
            <a:ext cx="0" cy="1807788"/>
          </a:xfrm>
          <a:prstGeom prst="line">
            <a:avLst/>
          </a:prstGeom>
        </p:spPr>
        <p:style>
          <a:lnRef idx="3">
            <a:schemeClr val="accent6"/>
          </a:lnRef>
          <a:fillRef idx="0">
            <a:schemeClr val="accent6"/>
          </a:fillRef>
          <a:effectRef idx="2">
            <a:schemeClr val="accent6"/>
          </a:effectRef>
          <a:fontRef idx="minor">
            <a:schemeClr val="tx1"/>
          </a:fontRef>
        </p:style>
      </p:cxnSp>
      <p:cxnSp>
        <p:nvCxnSpPr>
          <p:cNvPr id="19" name="Straight Connector 18">
            <a:extLst>
              <a:ext uri="{FF2B5EF4-FFF2-40B4-BE49-F238E27FC236}">
                <a16:creationId xmlns:a16="http://schemas.microsoft.com/office/drawing/2014/main" id="{E4CADC10-C6AD-6BFE-861A-FFECC9E7AFBF}"/>
              </a:ext>
            </a:extLst>
          </p:cNvPr>
          <p:cNvCxnSpPr>
            <a:cxnSpLocks/>
          </p:cNvCxnSpPr>
          <p:nvPr/>
        </p:nvCxnSpPr>
        <p:spPr>
          <a:xfrm>
            <a:off x="3626768" y="5452812"/>
            <a:ext cx="3528392"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22" name="Straight Arrow Connector 21">
            <a:extLst>
              <a:ext uri="{FF2B5EF4-FFF2-40B4-BE49-F238E27FC236}">
                <a16:creationId xmlns:a16="http://schemas.microsoft.com/office/drawing/2014/main" id="{2AB08A40-5B98-17FE-45A7-DCDE599F23E5}"/>
              </a:ext>
            </a:extLst>
          </p:cNvPr>
          <p:cNvCxnSpPr/>
          <p:nvPr/>
        </p:nvCxnSpPr>
        <p:spPr>
          <a:xfrm flipH="1">
            <a:off x="2969146" y="5360683"/>
            <a:ext cx="936104" cy="7720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02812170-57E4-3765-8C90-E24DF82741E3}"/>
              </a:ext>
            </a:extLst>
          </p:cNvPr>
          <p:cNvCxnSpPr>
            <a:cxnSpLocks/>
          </p:cNvCxnSpPr>
          <p:nvPr/>
        </p:nvCxnSpPr>
        <p:spPr>
          <a:xfrm flipH="1">
            <a:off x="1890647" y="3005705"/>
            <a:ext cx="1376081" cy="61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0B2038B9-C0E1-72E2-9366-79CF7CFD305C}"/>
              </a:ext>
            </a:extLst>
          </p:cNvPr>
          <p:cNvCxnSpPr>
            <a:cxnSpLocks/>
          </p:cNvCxnSpPr>
          <p:nvPr/>
        </p:nvCxnSpPr>
        <p:spPr>
          <a:xfrm flipH="1">
            <a:off x="1890647" y="4152677"/>
            <a:ext cx="1195250" cy="61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27831328-58A5-7FAF-8C5E-E2FB992DC5BB}"/>
              </a:ext>
            </a:extLst>
          </p:cNvPr>
          <p:cNvCxnSpPr>
            <a:cxnSpLocks/>
          </p:cNvCxnSpPr>
          <p:nvPr/>
        </p:nvCxnSpPr>
        <p:spPr>
          <a:xfrm flipH="1">
            <a:off x="1890647" y="1975847"/>
            <a:ext cx="1234584" cy="245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CE45983B-C4BD-371C-4281-F5AA9A6E907E}"/>
              </a:ext>
            </a:extLst>
          </p:cNvPr>
          <p:cNvCxnSpPr>
            <a:cxnSpLocks/>
          </p:cNvCxnSpPr>
          <p:nvPr/>
        </p:nvCxnSpPr>
        <p:spPr>
          <a:xfrm>
            <a:off x="5721491" y="1444928"/>
            <a:ext cx="313194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83BDFD26-EC41-69DD-DF4B-2D07B89DB16A}"/>
              </a:ext>
            </a:extLst>
          </p:cNvPr>
          <p:cNvCxnSpPr>
            <a:cxnSpLocks/>
          </p:cNvCxnSpPr>
          <p:nvPr/>
        </p:nvCxnSpPr>
        <p:spPr>
          <a:xfrm>
            <a:off x="7008205" y="2211723"/>
            <a:ext cx="233143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F3D712D1-5607-6604-5459-0C2C212BB0E4}"/>
              </a:ext>
            </a:extLst>
          </p:cNvPr>
          <p:cNvCxnSpPr>
            <a:cxnSpLocks/>
          </p:cNvCxnSpPr>
          <p:nvPr/>
        </p:nvCxnSpPr>
        <p:spPr>
          <a:xfrm flipV="1">
            <a:off x="8019256" y="5059891"/>
            <a:ext cx="1309734" cy="252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TextBox 44">
            <a:extLst>
              <a:ext uri="{FF2B5EF4-FFF2-40B4-BE49-F238E27FC236}">
                <a16:creationId xmlns:a16="http://schemas.microsoft.com/office/drawing/2014/main" id="{B45DF326-0D87-2A27-6C2B-C25FB0D19CCF}"/>
              </a:ext>
            </a:extLst>
          </p:cNvPr>
          <p:cNvSpPr txBox="1"/>
          <p:nvPr/>
        </p:nvSpPr>
        <p:spPr>
          <a:xfrm>
            <a:off x="343100" y="1758541"/>
            <a:ext cx="1692999"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Programming pins</a:t>
            </a:r>
            <a:endParaRPr lang="en-IN" dirty="0">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E3484AEB-F029-3B3E-9EA7-A74A36670662}"/>
              </a:ext>
            </a:extLst>
          </p:cNvPr>
          <p:cNvSpPr txBox="1"/>
          <p:nvPr/>
        </p:nvSpPr>
        <p:spPr>
          <a:xfrm>
            <a:off x="933414" y="2882073"/>
            <a:ext cx="169299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RS485</a:t>
            </a:r>
            <a:endParaRPr lang="en-IN" dirty="0">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8D944A79-E001-C22C-EE3F-62A577CC1770}"/>
              </a:ext>
            </a:extLst>
          </p:cNvPr>
          <p:cNvSpPr txBox="1"/>
          <p:nvPr/>
        </p:nvSpPr>
        <p:spPr>
          <a:xfrm>
            <a:off x="439367" y="4070718"/>
            <a:ext cx="1789533"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Power supply through PLC (upto27v)</a:t>
            </a:r>
            <a:endParaRPr lang="en-IN"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8638BBF5-6972-14D8-2151-578CF775306D}"/>
              </a:ext>
            </a:extLst>
          </p:cNvPr>
          <p:cNvSpPr txBox="1"/>
          <p:nvPr/>
        </p:nvSpPr>
        <p:spPr>
          <a:xfrm>
            <a:off x="1219286" y="6093610"/>
            <a:ext cx="266699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DC-DC Buck Converter</a:t>
            </a:r>
            <a:endParaRPr lang="en-IN" dirty="0">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CC11655A-F66A-B2C6-73A2-001EF6A37688}"/>
              </a:ext>
            </a:extLst>
          </p:cNvPr>
          <p:cNvSpPr txBox="1"/>
          <p:nvPr/>
        </p:nvSpPr>
        <p:spPr>
          <a:xfrm>
            <a:off x="9417124" y="4809382"/>
            <a:ext cx="169299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On/Off Button</a:t>
            </a:r>
            <a:endParaRPr lang="en-IN"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07991656-FD82-348A-0F7B-2C0B19A7C3C5}"/>
              </a:ext>
            </a:extLst>
          </p:cNvPr>
          <p:cNvSpPr txBox="1"/>
          <p:nvPr/>
        </p:nvSpPr>
        <p:spPr>
          <a:xfrm>
            <a:off x="9370068" y="1975847"/>
            <a:ext cx="169299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RTC</a:t>
            </a:r>
            <a:endParaRPr lang="en-IN" dirty="0">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CB362C32-4204-269C-C0A1-CD5FA12CDE3A}"/>
              </a:ext>
            </a:extLst>
          </p:cNvPr>
          <p:cNvSpPr txBox="1"/>
          <p:nvPr/>
        </p:nvSpPr>
        <p:spPr>
          <a:xfrm>
            <a:off x="8877271" y="1253572"/>
            <a:ext cx="219159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ESP32 WRoom chip</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0125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4DA36-6A96-FDC7-C773-BBBE08E1E0D1}"/>
              </a:ext>
            </a:extLst>
          </p:cNvPr>
          <p:cNvSpPr>
            <a:spLocks noGrp="1"/>
          </p:cNvSpPr>
          <p:nvPr>
            <p:ph type="title"/>
          </p:nvPr>
        </p:nvSpPr>
        <p:spPr/>
        <p:txBody>
          <a:bodyPr/>
          <a:lstStyle/>
          <a:p>
            <a:r>
              <a:rPr lang="en-US" dirty="0">
                <a:solidFill>
                  <a:srgbClr val="FF0000"/>
                </a:solidFill>
                <a:latin typeface="Times New Roman" panose="02020603050405020304" pitchFamily="18" charset="0"/>
                <a:cs typeface="Times New Roman" panose="02020603050405020304" pitchFamily="18" charset="0"/>
              </a:rPr>
              <a:t>Design and Development</a:t>
            </a:r>
            <a:endParaRPr lang="en-IN" dirty="0">
              <a:solidFill>
                <a:srgbClr val="FF0000"/>
              </a:solidFill>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7F448972-80FF-E6C8-1F8C-B14968F1999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12572" y="1426507"/>
            <a:ext cx="8352928" cy="4525963"/>
          </a:xfrm>
        </p:spPr>
      </p:pic>
      <p:sp>
        <p:nvSpPr>
          <p:cNvPr id="4" name="Footer Placeholder 3">
            <a:extLst>
              <a:ext uri="{FF2B5EF4-FFF2-40B4-BE49-F238E27FC236}">
                <a16:creationId xmlns:a16="http://schemas.microsoft.com/office/drawing/2014/main" id="{D4B55F46-4DBC-5FE9-21A9-79D8669FD26D}"/>
              </a:ext>
            </a:extLst>
          </p:cNvPr>
          <p:cNvSpPr>
            <a:spLocks noGrp="1"/>
          </p:cNvSpPr>
          <p:nvPr>
            <p:ph type="ftr" sz="quarter" idx="11"/>
          </p:nvPr>
        </p:nvSpPr>
        <p:spPr/>
        <p:txBody>
          <a:bodyPr/>
          <a:lstStyle/>
          <a:p>
            <a:r>
              <a:rPr lang="en-US"/>
              <a:t>Vel Tech Rangarajan Dr. Sagunthala R&amp;D Institute of Science and Technology</a:t>
            </a:r>
            <a:endParaRPr lang="en-US" dirty="0"/>
          </a:p>
        </p:txBody>
      </p:sp>
      <p:sp>
        <p:nvSpPr>
          <p:cNvPr id="5" name="Slide Number Placeholder 4">
            <a:extLst>
              <a:ext uri="{FF2B5EF4-FFF2-40B4-BE49-F238E27FC236}">
                <a16:creationId xmlns:a16="http://schemas.microsoft.com/office/drawing/2014/main" id="{247CE010-1FFA-2C11-3ABC-F87640E53DED}"/>
              </a:ext>
            </a:extLst>
          </p:cNvPr>
          <p:cNvSpPr>
            <a:spLocks noGrp="1"/>
          </p:cNvSpPr>
          <p:nvPr>
            <p:ph type="sldNum" sz="quarter" idx="12"/>
          </p:nvPr>
        </p:nvSpPr>
        <p:spPr/>
        <p:txBody>
          <a:bodyPr/>
          <a:lstStyle/>
          <a:p>
            <a:fld id="{8E4F4909-AB91-4702-BFA2-E3C21A7DF79A}" type="slidenum">
              <a:rPr lang="en-US" smtClean="0"/>
              <a:t>18</a:t>
            </a:fld>
            <a:endParaRPr lang="en-US"/>
          </a:p>
        </p:txBody>
      </p:sp>
      <p:cxnSp>
        <p:nvCxnSpPr>
          <p:cNvPr id="6" name="Straight Arrow Connector 5">
            <a:extLst>
              <a:ext uri="{FF2B5EF4-FFF2-40B4-BE49-F238E27FC236}">
                <a16:creationId xmlns:a16="http://schemas.microsoft.com/office/drawing/2014/main" id="{E19CA6B7-4E6D-21B7-85BE-9AFDBDCC8AE7}"/>
              </a:ext>
            </a:extLst>
          </p:cNvPr>
          <p:cNvCxnSpPr/>
          <p:nvPr/>
        </p:nvCxnSpPr>
        <p:spPr>
          <a:xfrm flipH="1">
            <a:off x="890464" y="4869160"/>
            <a:ext cx="1440160" cy="57606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D67516B7-6F29-B6AB-6D8E-424CCCDDD6A2}"/>
              </a:ext>
            </a:extLst>
          </p:cNvPr>
          <p:cNvCxnSpPr/>
          <p:nvPr/>
        </p:nvCxnSpPr>
        <p:spPr>
          <a:xfrm flipH="1">
            <a:off x="1034480" y="2204864"/>
            <a:ext cx="187220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FF477312-8AB5-2BB1-4C2D-7ADFAC3173EC}"/>
              </a:ext>
            </a:extLst>
          </p:cNvPr>
          <p:cNvCxnSpPr/>
          <p:nvPr/>
        </p:nvCxnSpPr>
        <p:spPr>
          <a:xfrm>
            <a:off x="5931024" y="5013176"/>
            <a:ext cx="360040" cy="115212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2F22DEF6-8BA0-5CB3-0512-EA82D0F85979}"/>
              </a:ext>
            </a:extLst>
          </p:cNvPr>
          <p:cNvCxnSpPr/>
          <p:nvPr/>
        </p:nvCxnSpPr>
        <p:spPr>
          <a:xfrm flipV="1">
            <a:off x="7803232" y="5376406"/>
            <a:ext cx="2448272" cy="5508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29DD9767-264F-6443-C08B-D6A279D15EA7}"/>
              </a:ext>
            </a:extLst>
          </p:cNvPr>
          <p:cNvCxnSpPr/>
          <p:nvPr/>
        </p:nvCxnSpPr>
        <p:spPr>
          <a:xfrm>
            <a:off x="6939136" y="5229200"/>
            <a:ext cx="504056" cy="9361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F23900CC-DD74-37AB-5039-52F84F7F364F}"/>
              </a:ext>
            </a:extLst>
          </p:cNvPr>
          <p:cNvCxnSpPr/>
          <p:nvPr/>
        </p:nvCxnSpPr>
        <p:spPr>
          <a:xfrm flipV="1">
            <a:off x="7262158" y="2432130"/>
            <a:ext cx="3133362" cy="4968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63B1957D-2F4E-15CB-90D0-54435DEC97FC}"/>
              </a:ext>
            </a:extLst>
          </p:cNvPr>
          <p:cNvSpPr txBox="1"/>
          <p:nvPr/>
        </p:nvSpPr>
        <p:spPr>
          <a:xfrm>
            <a:off x="170384" y="2020198"/>
            <a:ext cx="864096"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RS485</a:t>
            </a:r>
          </a:p>
        </p:txBody>
      </p:sp>
      <p:sp>
        <p:nvSpPr>
          <p:cNvPr id="19" name="TextBox 18">
            <a:extLst>
              <a:ext uri="{FF2B5EF4-FFF2-40B4-BE49-F238E27FC236}">
                <a16:creationId xmlns:a16="http://schemas.microsoft.com/office/drawing/2014/main" id="{B362A2D9-2767-F42F-6EBB-5FC33A47E897}"/>
              </a:ext>
            </a:extLst>
          </p:cNvPr>
          <p:cNvSpPr txBox="1"/>
          <p:nvPr/>
        </p:nvSpPr>
        <p:spPr>
          <a:xfrm>
            <a:off x="98376" y="5413379"/>
            <a:ext cx="136612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XYMOD02</a:t>
            </a:r>
          </a:p>
        </p:txBody>
      </p:sp>
      <p:sp>
        <p:nvSpPr>
          <p:cNvPr id="20" name="TextBox 19">
            <a:extLst>
              <a:ext uri="{FF2B5EF4-FFF2-40B4-BE49-F238E27FC236}">
                <a16:creationId xmlns:a16="http://schemas.microsoft.com/office/drawing/2014/main" id="{1460B19C-FB74-6629-D313-8988DD485088}"/>
              </a:ext>
            </a:extLst>
          </p:cNvPr>
          <p:cNvSpPr txBox="1"/>
          <p:nvPr/>
        </p:nvSpPr>
        <p:spPr>
          <a:xfrm>
            <a:off x="5573012" y="6127844"/>
            <a:ext cx="136612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XYMOD02</a:t>
            </a:r>
          </a:p>
        </p:txBody>
      </p:sp>
      <p:sp>
        <p:nvSpPr>
          <p:cNvPr id="21" name="TextBox 20">
            <a:extLst>
              <a:ext uri="{FF2B5EF4-FFF2-40B4-BE49-F238E27FC236}">
                <a16:creationId xmlns:a16="http://schemas.microsoft.com/office/drawing/2014/main" id="{0E1E6F24-10B4-3189-2747-59DDB752D56C}"/>
              </a:ext>
            </a:extLst>
          </p:cNvPr>
          <p:cNvSpPr txBox="1"/>
          <p:nvPr/>
        </p:nvSpPr>
        <p:spPr>
          <a:xfrm>
            <a:off x="6936938" y="6144471"/>
            <a:ext cx="2378462"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Micro SD card Module</a:t>
            </a:r>
          </a:p>
        </p:txBody>
      </p:sp>
      <p:sp>
        <p:nvSpPr>
          <p:cNvPr id="22" name="TextBox 21">
            <a:extLst>
              <a:ext uri="{FF2B5EF4-FFF2-40B4-BE49-F238E27FC236}">
                <a16:creationId xmlns:a16="http://schemas.microsoft.com/office/drawing/2014/main" id="{A54E4436-11D8-6618-23D3-3CA82C29B91C}"/>
              </a:ext>
            </a:extLst>
          </p:cNvPr>
          <p:cNvSpPr txBox="1"/>
          <p:nvPr/>
        </p:nvSpPr>
        <p:spPr>
          <a:xfrm>
            <a:off x="10175438" y="5191740"/>
            <a:ext cx="136612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RTC Clock</a:t>
            </a:r>
          </a:p>
        </p:txBody>
      </p:sp>
      <p:sp>
        <p:nvSpPr>
          <p:cNvPr id="23" name="TextBox 22">
            <a:extLst>
              <a:ext uri="{FF2B5EF4-FFF2-40B4-BE49-F238E27FC236}">
                <a16:creationId xmlns:a16="http://schemas.microsoft.com/office/drawing/2014/main" id="{7A5C9AAB-ACAC-1526-C42B-4CCE93E043AB}"/>
              </a:ext>
            </a:extLst>
          </p:cNvPr>
          <p:cNvSpPr txBox="1"/>
          <p:nvPr/>
        </p:nvSpPr>
        <p:spPr>
          <a:xfrm>
            <a:off x="10395520" y="2238595"/>
            <a:ext cx="136612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ESP32</a:t>
            </a:r>
          </a:p>
        </p:txBody>
      </p:sp>
    </p:spTree>
    <p:extLst>
      <p:ext uri="{BB962C8B-B14F-4D97-AF65-F5344CB8AC3E}">
        <p14:creationId xmlns:p14="http://schemas.microsoft.com/office/powerpoint/2010/main" val="2214167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E580B-AB0C-2FC1-9349-C95A9D4C5E60}"/>
              </a:ext>
            </a:extLst>
          </p:cNvPr>
          <p:cNvSpPr>
            <a:spLocks noGrp="1"/>
          </p:cNvSpPr>
          <p:nvPr>
            <p:ph type="title"/>
          </p:nvPr>
        </p:nvSpPr>
        <p:spPr>
          <a:xfrm>
            <a:off x="571500" y="274638"/>
            <a:ext cx="10287000" cy="706090"/>
          </a:xfrm>
        </p:spPr>
        <p:txBody>
          <a:bodyPr>
            <a:normAutofit fontScale="90000"/>
          </a:bodyPr>
          <a:lstStyle/>
          <a:p>
            <a:br>
              <a:rPr lang="en-IN" dirty="0">
                <a:latin typeface="Times New Roman" panose="02020603050405020304" pitchFamily="18" charset="0"/>
                <a:cs typeface="Times New Roman" panose="02020603050405020304" pitchFamily="18" charset="0"/>
              </a:rPr>
            </a:b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74595FB-5BE2-DFFB-E336-A3807B04953A}"/>
              </a:ext>
            </a:extLst>
          </p:cNvPr>
          <p:cNvSpPr>
            <a:spLocks noGrp="1"/>
          </p:cNvSpPr>
          <p:nvPr>
            <p:ph idx="1"/>
          </p:nvPr>
        </p:nvSpPr>
        <p:spPr/>
        <p:txBody>
          <a:bodyPr/>
          <a:lstStyle/>
          <a:p>
            <a:endParaRPr lang="en-IN" dirty="0"/>
          </a:p>
        </p:txBody>
      </p:sp>
      <p:sp>
        <p:nvSpPr>
          <p:cNvPr id="4" name="Footer Placeholder 3">
            <a:extLst>
              <a:ext uri="{FF2B5EF4-FFF2-40B4-BE49-F238E27FC236}">
                <a16:creationId xmlns:a16="http://schemas.microsoft.com/office/drawing/2014/main" id="{9E41C84D-4F69-2548-2F10-7CB432913D24}"/>
              </a:ext>
            </a:extLst>
          </p:cNvPr>
          <p:cNvSpPr>
            <a:spLocks noGrp="1"/>
          </p:cNvSpPr>
          <p:nvPr>
            <p:ph type="ftr" sz="quarter" idx="11"/>
          </p:nvPr>
        </p:nvSpPr>
        <p:spPr/>
        <p:txBody>
          <a:bodyPr/>
          <a:lstStyle/>
          <a:p>
            <a:r>
              <a:rPr lang="en-US"/>
              <a:t>Vel Tech Rangarajan Dr. Sagunthala R&amp;D Institute of Science and Technology</a:t>
            </a:r>
            <a:endParaRPr lang="en-US" dirty="0"/>
          </a:p>
        </p:txBody>
      </p:sp>
      <p:sp>
        <p:nvSpPr>
          <p:cNvPr id="5" name="Slide Number Placeholder 4">
            <a:extLst>
              <a:ext uri="{FF2B5EF4-FFF2-40B4-BE49-F238E27FC236}">
                <a16:creationId xmlns:a16="http://schemas.microsoft.com/office/drawing/2014/main" id="{0C8F6A0F-0ECD-3145-196F-B6F3199F177F}"/>
              </a:ext>
            </a:extLst>
          </p:cNvPr>
          <p:cNvSpPr>
            <a:spLocks noGrp="1"/>
          </p:cNvSpPr>
          <p:nvPr>
            <p:ph type="sldNum" sz="quarter" idx="12"/>
          </p:nvPr>
        </p:nvSpPr>
        <p:spPr/>
        <p:txBody>
          <a:bodyPr/>
          <a:lstStyle/>
          <a:p>
            <a:fld id="{8E4F4909-AB91-4702-BFA2-E3C21A7DF79A}" type="slidenum">
              <a:rPr lang="en-US" smtClean="0"/>
              <a:t>19</a:t>
            </a:fld>
            <a:endParaRPr lang="en-US"/>
          </a:p>
        </p:txBody>
      </p:sp>
      <p:pic>
        <p:nvPicPr>
          <p:cNvPr id="6" name="Content Placeholder 6">
            <a:extLst>
              <a:ext uri="{FF2B5EF4-FFF2-40B4-BE49-F238E27FC236}">
                <a16:creationId xmlns:a16="http://schemas.microsoft.com/office/drawing/2014/main" id="{D1195FF7-F4E0-B5E0-5968-F52AF5A96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600201"/>
            <a:ext cx="10287000" cy="4525963"/>
          </a:xfrm>
          <a:prstGeom prst="rect">
            <a:avLst/>
          </a:prstGeom>
        </p:spPr>
      </p:pic>
      <p:sp>
        <p:nvSpPr>
          <p:cNvPr id="8" name="TextBox 7">
            <a:extLst>
              <a:ext uri="{FF2B5EF4-FFF2-40B4-BE49-F238E27FC236}">
                <a16:creationId xmlns:a16="http://schemas.microsoft.com/office/drawing/2014/main" id="{82170D0D-52AE-72DF-102D-4E81320131C5}"/>
              </a:ext>
            </a:extLst>
          </p:cNvPr>
          <p:cNvSpPr txBox="1"/>
          <p:nvPr/>
        </p:nvSpPr>
        <p:spPr>
          <a:xfrm>
            <a:off x="3122712" y="452297"/>
            <a:ext cx="5715000" cy="769441"/>
          </a:xfrm>
          <a:prstGeom prst="rect">
            <a:avLst/>
          </a:prstGeom>
          <a:noFill/>
        </p:spPr>
        <p:txBody>
          <a:bodyPr wrap="square">
            <a:spAutoFit/>
          </a:bodyPr>
          <a:lstStyle/>
          <a:p>
            <a:r>
              <a:rPr lang="en-IN" sz="4400" dirty="0">
                <a:solidFill>
                  <a:srgbClr val="FF0000"/>
                </a:solidFill>
                <a:latin typeface="Times New Roman" panose="02020603050405020304" pitchFamily="18" charset="0"/>
                <a:cs typeface="Times New Roman" panose="02020603050405020304" pitchFamily="18" charset="0"/>
              </a:rPr>
              <a:t>Results and Discussion</a:t>
            </a:r>
            <a:endParaRPr lang="en-IN" sz="4400" dirty="0"/>
          </a:p>
        </p:txBody>
      </p:sp>
    </p:spTree>
    <p:extLst>
      <p:ext uri="{BB962C8B-B14F-4D97-AF65-F5344CB8AC3E}">
        <p14:creationId xmlns:p14="http://schemas.microsoft.com/office/powerpoint/2010/main" val="3701401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229E3-8A09-15CF-AA7F-509CC3126261}"/>
              </a:ext>
            </a:extLst>
          </p:cNvPr>
          <p:cNvSpPr>
            <a:spLocks noGrp="1"/>
          </p:cNvSpPr>
          <p:nvPr>
            <p:ph type="title"/>
          </p:nvPr>
        </p:nvSpPr>
        <p:spPr/>
        <p:txBody>
          <a:bodyPr/>
          <a:lstStyle/>
          <a:p>
            <a:pPr algn="l"/>
            <a:r>
              <a:rPr lang="en-IN" dirty="0">
                <a:solidFill>
                  <a:srgbClr val="FF0000"/>
                </a:solidFill>
                <a:latin typeface="Times New Roman" panose="02020603050405020304" pitchFamily="18" charset="0"/>
                <a:cs typeface="Times New Roman" panose="02020603050405020304" pitchFamily="18" charset="0"/>
              </a:rPr>
              <a:t>Agenda:-</a:t>
            </a:r>
          </a:p>
        </p:txBody>
      </p:sp>
      <p:sp>
        <p:nvSpPr>
          <p:cNvPr id="3" name="Content Placeholder 2">
            <a:extLst>
              <a:ext uri="{FF2B5EF4-FFF2-40B4-BE49-F238E27FC236}">
                <a16:creationId xmlns:a16="http://schemas.microsoft.com/office/drawing/2014/main" id="{69042A46-BA70-4586-5587-138276CBDFE0}"/>
              </a:ext>
            </a:extLst>
          </p:cNvPr>
          <p:cNvSpPr>
            <a:spLocks noGrp="1"/>
          </p:cNvSpPr>
          <p:nvPr>
            <p:ph idx="1"/>
          </p:nvPr>
        </p:nvSpPr>
        <p:spPr/>
        <p:txBody>
          <a:bodyPr>
            <a:normAutofit fontScale="85000" lnSpcReduction="20000"/>
          </a:bodyPr>
          <a:lstStyle/>
          <a:p>
            <a:r>
              <a:rPr lang="en-US" dirty="0">
                <a:latin typeface="Times New Roman" panose="02020603050405020304" pitchFamily="18" charset="0"/>
                <a:cs typeface="Times New Roman" panose="02020603050405020304" pitchFamily="18" charset="0"/>
              </a:rPr>
              <a:t>Abstract</a:t>
            </a:r>
          </a:p>
          <a:p>
            <a:r>
              <a:rPr lang="en-IN" dirty="0">
                <a:latin typeface="Times New Roman" panose="02020603050405020304" pitchFamily="18" charset="0"/>
                <a:cs typeface="Times New Roman" panose="02020603050405020304" pitchFamily="18" charset="0"/>
              </a:rPr>
              <a:t>Introduction</a:t>
            </a:r>
            <a:endParaRPr lang="en-US" dirty="0">
              <a:latin typeface="Times New Roman" panose="02020603050405020304" pitchFamily="18" charset="0"/>
              <a:cs typeface="Times New Roman" panose="02020603050405020304" pitchFamily="18" charset="0"/>
            </a:endParaRPr>
          </a:p>
          <a:p>
            <a:r>
              <a:rPr lang="en-IN" sz="3200" dirty="0">
                <a:latin typeface="Times New Roman" panose="02020603050405020304" pitchFamily="18" charset="0"/>
                <a:cs typeface="Times New Roman" panose="02020603050405020304" pitchFamily="18" charset="0"/>
              </a:rPr>
              <a:t>Literature Survey</a:t>
            </a:r>
          </a:p>
          <a:p>
            <a:r>
              <a:rPr lang="en-IN" dirty="0">
                <a:latin typeface="Times New Roman" panose="02020603050405020304" pitchFamily="18" charset="0"/>
                <a:cs typeface="Times New Roman" panose="02020603050405020304" pitchFamily="18" charset="0"/>
              </a:rPr>
              <a:t>Objective</a:t>
            </a:r>
          </a:p>
          <a:p>
            <a:r>
              <a:rPr lang="en-IN" dirty="0">
                <a:latin typeface="Times New Roman" panose="02020603050405020304" pitchFamily="18" charset="0"/>
                <a:cs typeface="Times New Roman" panose="02020603050405020304" pitchFamily="18" charset="0"/>
              </a:rPr>
              <a:t>Block Diagram &amp; Flow chart</a:t>
            </a:r>
          </a:p>
          <a:p>
            <a:r>
              <a:rPr lang="en-IN" dirty="0">
                <a:latin typeface="Times New Roman" panose="02020603050405020304" pitchFamily="18" charset="0"/>
                <a:cs typeface="Times New Roman" panose="02020603050405020304" pitchFamily="18" charset="0"/>
              </a:rPr>
              <a:t>Design &amp; Implementation</a:t>
            </a:r>
          </a:p>
          <a:p>
            <a:pPr lvl="1"/>
            <a:r>
              <a:rPr lang="en-IN" dirty="0">
                <a:latin typeface="Times New Roman" panose="02020603050405020304" pitchFamily="18" charset="0"/>
                <a:cs typeface="Times New Roman" panose="02020603050405020304" pitchFamily="18" charset="0"/>
              </a:rPr>
              <a:t>PCB Design</a:t>
            </a:r>
          </a:p>
          <a:p>
            <a:r>
              <a:rPr lang="en-IN" dirty="0">
                <a:latin typeface="Times New Roman" panose="02020603050405020304" pitchFamily="18" charset="0"/>
                <a:cs typeface="Times New Roman" panose="02020603050405020304" pitchFamily="18" charset="0"/>
              </a:rPr>
              <a:t>Hardware &amp; Software used</a:t>
            </a:r>
          </a:p>
          <a:p>
            <a:r>
              <a:rPr lang="en-IN" dirty="0">
                <a:latin typeface="Times New Roman" panose="02020603050405020304" pitchFamily="18" charset="0"/>
                <a:cs typeface="Times New Roman" panose="02020603050405020304" pitchFamily="18" charset="0"/>
              </a:rPr>
              <a:t>Results and Discussion</a:t>
            </a:r>
          </a:p>
          <a:p>
            <a:r>
              <a:rPr lang="en-IN" dirty="0">
                <a:latin typeface="Times New Roman" panose="02020603050405020304" pitchFamily="18" charset="0"/>
                <a:cs typeface="Times New Roman" panose="02020603050405020304" pitchFamily="18" charset="0"/>
              </a:rPr>
              <a:t>Conclusion &amp; Future Enhancements</a:t>
            </a:r>
          </a:p>
          <a:p>
            <a:r>
              <a:rPr lang="en-IN" dirty="0">
                <a:latin typeface="Times New Roman" panose="02020603050405020304" pitchFamily="18" charset="0"/>
                <a:cs typeface="Times New Roman" panose="02020603050405020304" pitchFamily="18" charset="0"/>
              </a:rPr>
              <a:t>References</a:t>
            </a:r>
          </a:p>
          <a:p>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05E395E7-42E8-C3A4-8BDB-9D62080F4756}"/>
              </a:ext>
            </a:extLst>
          </p:cNvPr>
          <p:cNvSpPr>
            <a:spLocks noGrp="1"/>
          </p:cNvSpPr>
          <p:nvPr>
            <p:ph type="ftr" sz="quarter" idx="11"/>
          </p:nvPr>
        </p:nvSpPr>
        <p:spPr/>
        <p:txBody>
          <a:bodyPr/>
          <a:lstStyle/>
          <a:p>
            <a:r>
              <a:rPr lang="en-US"/>
              <a:t>Vel Tech Rangarajan Dr. Sagunthala R&amp;D Institute of Science and Technology</a:t>
            </a:r>
            <a:endParaRPr lang="en-US" dirty="0"/>
          </a:p>
        </p:txBody>
      </p:sp>
      <p:sp>
        <p:nvSpPr>
          <p:cNvPr id="5" name="Slide Number Placeholder 4">
            <a:extLst>
              <a:ext uri="{FF2B5EF4-FFF2-40B4-BE49-F238E27FC236}">
                <a16:creationId xmlns:a16="http://schemas.microsoft.com/office/drawing/2014/main" id="{9F69F571-CC7D-FEE7-D006-BE5970F4DAFD}"/>
              </a:ext>
            </a:extLst>
          </p:cNvPr>
          <p:cNvSpPr>
            <a:spLocks noGrp="1"/>
          </p:cNvSpPr>
          <p:nvPr>
            <p:ph type="sldNum" sz="quarter" idx="12"/>
          </p:nvPr>
        </p:nvSpPr>
        <p:spPr/>
        <p:txBody>
          <a:bodyPr/>
          <a:lstStyle/>
          <a:p>
            <a:fld id="{8E4F4909-AB91-4702-BFA2-E3C21A7DF79A}" type="slidenum">
              <a:rPr lang="en-US" smtClean="0"/>
              <a:t>2</a:t>
            </a:fld>
            <a:endParaRPr lang="en-US"/>
          </a:p>
        </p:txBody>
      </p:sp>
    </p:spTree>
    <p:extLst>
      <p:ext uri="{BB962C8B-B14F-4D97-AF65-F5344CB8AC3E}">
        <p14:creationId xmlns:p14="http://schemas.microsoft.com/office/powerpoint/2010/main" val="2305187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4C0205-F97B-7749-3C4A-E4D492F0E736}"/>
              </a:ext>
            </a:extLst>
          </p:cNvPr>
          <p:cNvSpPr>
            <a:spLocks noGrp="1"/>
          </p:cNvSpPr>
          <p:nvPr>
            <p:ph type="ftr" sz="quarter" idx="11"/>
          </p:nvPr>
        </p:nvSpPr>
        <p:spPr/>
        <p:txBody>
          <a:bodyPr/>
          <a:lstStyle/>
          <a:p>
            <a:r>
              <a:rPr lang="en-US"/>
              <a:t>Vel Tech Rangarajan Dr. Sagunthala R&amp;D Institute of Science and Technology</a:t>
            </a:r>
          </a:p>
        </p:txBody>
      </p:sp>
      <p:sp>
        <p:nvSpPr>
          <p:cNvPr id="3" name="Slide Number Placeholder 2">
            <a:extLst>
              <a:ext uri="{FF2B5EF4-FFF2-40B4-BE49-F238E27FC236}">
                <a16:creationId xmlns:a16="http://schemas.microsoft.com/office/drawing/2014/main" id="{8EAD4D67-2782-ECC0-3A78-A4E8CAD37F39}"/>
              </a:ext>
            </a:extLst>
          </p:cNvPr>
          <p:cNvSpPr>
            <a:spLocks noGrp="1"/>
          </p:cNvSpPr>
          <p:nvPr>
            <p:ph type="sldNum" sz="quarter" idx="12"/>
          </p:nvPr>
        </p:nvSpPr>
        <p:spPr/>
        <p:txBody>
          <a:bodyPr/>
          <a:lstStyle/>
          <a:p>
            <a:fld id="{8E4F4909-AB91-4702-BFA2-E3C21A7DF79A}" type="slidenum">
              <a:rPr lang="en-US" smtClean="0"/>
              <a:t>20</a:t>
            </a:fld>
            <a:endParaRPr lang="en-US"/>
          </a:p>
        </p:txBody>
      </p:sp>
      <p:pic>
        <p:nvPicPr>
          <p:cNvPr id="5" name="Picture 4">
            <a:extLst>
              <a:ext uri="{FF2B5EF4-FFF2-40B4-BE49-F238E27FC236}">
                <a16:creationId xmlns:a16="http://schemas.microsoft.com/office/drawing/2014/main" id="{6057DA32-EFF5-CA0C-1AF8-2873795345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400" y="764704"/>
            <a:ext cx="10678784" cy="4802324"/>
          </a:xfrm>
          <a:prstGeom prst="rect">
            <a:avLst/>
          </a:prstGeom>
        </p:spPr>
      </p:pic>
      <p:sp>
        <p:nvSpPr>
          <p:cNvPr id="6" name="TextBox 5">
            <a:extLst>
              <a:ext uri="{FF2B5EF4-FFF2-40B4-BE49-F238E27FC236}">
                <a16:creationId xmlns:a16="http://schemas.microsoft.com/office/drawing/2014/main" id="{41854E75-167F-E9E5-A443-4E83CD618175}"/>
              </a:ext>
            </a:extLst>
          </p:cNvPr>
          <p:cNvSpPr txBox="1"/>
          <p:nvPr/>
        </p:nvSpPr>
        <p:spPr>
          <a:xfrm>
            <a:off x="1718556" y="5777024"/>
            <a:ext cx="79928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Developed Proposed System with IP65 Casing integrated with Industrial sensors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675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B8319-1F08-E81B-4231-69254AE3F4C3}"/>
              </a:ext>
            </a:extLst>
          </p:cNvPr>
          <p:cNvSpPr>
            <a:spLocks noGrp="1"/>
          </p:cNvSpPr>
          <p:nvPr>
            <p:ph type="title"/>
          </p:nvPr>
        </p:nvSpPr>
        <p:spPr/>
        <p:txBody>
          <a:bodyPr/>
          <a:lstStyle/>
          <a:p>
            <a:r>
              <a:rPr lang="en-IN" dirty="0">
                <a:solidFill>
                  <a:srgbClr val="FF0000"/>
                </a:solidFill>
                <a:latin typeface="Times New Roman" panose="02020603050405020304" pitchFamily="18" charset="0"/>
                <a:cs typeface="Times New Roman" panose="02020603050405020304" pitchFamily="18" charset="0"/>
              </a:rPr>
              <a:t>Results and Discussion</a:t>
            </a:r>
            <a:endParaRPr lang="en-IN" dirty="0"/>
          </a:p>
        </p:txBody>
      </p:sp>
      <p:pic>
        <p:nvPicPr>
          <p:cNvPr id="7" name="Content Placeholder 6">
            <a:extLst>
              <a:ext uri="{FF2B5EF4-FFF2-40B4-BE49-F238E27FC236}">
                <a16:creationId xmlns:a16="http://schemas.microsoft.com/office/drawing/2014/main" id="{76157C29-B862-C2F4-8897-75DA03AFCF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238" y="1357713"/>
            <a:ext cx="8822120" cy="4273215"/>
          </a:xfrm>
        </p:spPr>
      </p:pic>
      <p:sp>
        <p:nvSpPr>
          <p:cNvPr id="4" name="Footer Placeholder 3">
            <a:extLst>
              <a:ext uri="{FF2B5EF4-FFF2-40B4-BE49-F238E27FC236}">
                <a16:creationId xmlns:a16="http://schemas.microsoft.com/office/drawing/2014/main" id="{C778E96D-D483-C528-614D-77515F977707}"/>
              </a:ext>
            </a:extLst>
          </p:cNvPr>
          <p:cNvSpPr>
            <a:spLocks noGrp="1"/>
          </p:cNvSpPr>
          <p:nvPr>
            <p:ph type="ftr" sz="quarter" idx="11"/>
          </p:nvPr>
        </p:nvSpPr>
        <p:spPr/>
        <p:txBody>
          <a:bodyPr/>
          <a:lstStyle/>
          <a:p>
            <a:r>
              <a:rPr lang="en-US"/>
              <a:t>Vel Tech Rangarajan Dr. Sagunthala R&amp;D Institute of Science and Technology</a:t>
            </a:r>
            <a:endParaRPr lang="en-US" dirty="0"/>
          </a:p>
        </p:txBody>
      </p:sp>
      <p:sp>
        <p:nvSpPr>
          <p:cNvPr id="5" name="Slide Number Placeholder 4">
            <a:extLst>
              <a:ext uri="{FF2B5EF4-FFF2-40B4-BE49-F238E27FC236}">
                <a16:creationId xmlns:a16="http://schemas.microsoft.com/office/drawing/2014/main" id="{BE30CAA5-B0BE-FAB8-61BE-9E471F4744D7}"/>
              </a:ext>
            </a:extLst>
          </p:cNvPr>
          <p:cNvSpPr>
            <a:spLocks noGrp="1"/>
          </p:cNvSpPr>
          <p:nvPr>
            <p:ph type="sldNum" sz="quarter" idx="12"/>
          </p:nvPr>
        </p:nvSpPr>
        <p:spPr/>
        <p:txBody>
          <a:bodyPr/>
          <a:lstStyle/>
          <a:p>
            <a:fld id="{8E4F4909-AB91-4702-BFA2-E3C21A7DF79A}" type="slidenum">
              <a:rPr lang="en-US" smtClean="0"/>
              <a:t>21</a:t>
            </a:fld>
            <a:endParaRPr lang="en-US"/>
          </a:p>
        </p:txBody>
      </p:sp>
      <p:sp>
        <p:nvSpPr>
          <p:cNvPr id="9" name="TextBox 8">
            <a:extLst>
              <a:ext uri="{FF2B5EF4-FFF2-40B4-BE49-F238E27FC236}">
                <a16:creationId xmlns:a16="http://schemas.microsoft.com/office/drawing/2014/main" id="{6D2E0895-6EA1-1EDB-A7CF-4AE78726E536}"/>
              </a:ext>
            </a:extLst>
          </p:cNvPr>
          <p:cNvSpPr txBox="1"/>
          <p:nvPr/>
        </p:nvSpPr>
        <p:spPr>
          <a:xfrm>
            <a:off x="4274840" y="5896639"/>
            <a:ext cx="261744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Serial Monitor</a:t>
            </a:r>
          </a:p>
        </p:txBody>
      </p:sp>
      <p:cxnSp>
        <p:nvCxnSpPr>
          <p:cNvPr id="6" name="Straight Arrow Connector 5">
            <a:extLst>
              <a:ext uri="{FF2B5EF4-FFF2-40B4-BE49-F238E27FC236}">
                <a16:creationId xmlns:a16="http://schemas.microsoft.com/office/drawing/2014/main" id="{EAB8F463-47D7-CB1A-7D83-BEA2AC9D42FC}"/>
              </a:ext>
            </a:extLst>
          </p:cNvPr>
          <p:cNvCxnSpPr>
            <a:cxnSpLocks/>
          </p:cNvCxnSpPr>
          <p:nvPr/>
        </p:nvCxnSpPr>
        <p:spPr>
          <a:xfrm>
            <a:off x="2906688" y="4401844"/>
            <a:ext cx="5112568" cy="15304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5EF659A1-1FE6-BCFF-2C2C-B99A08F09EA0}"/>
              </a:ext>
            </a:extLst>
          </p:cNvPr>
          <p:cNvCxnSpPr>
            <a:cxnSpLocks/>
          </p:cNvCxnSpPr>
          <p:nvPr/>
        </p:nvCxnSpPr>
        <p:spPr>
          <a:xfrm>
            <a:off x="2474640" y="4365104"/>
            <a:ext cx="108012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CFA9CDD1-03EF-0CBB-26D6-3595B9BBA9C0}"/>
              </a:ext>
            </a:extLst>
          </p:cNvPr>
          <p:cNvCxnSpPr>
            <a:cxnSpLocks/>
          </p:cNvCxnSpPr>
          <p:nvPr/>
        </p:nvCxnSpPr>
        <p:spPr>
          <a:xfrm>
            <a:off x="9548463" y="5630928"/>
            <a:ext cx="711521"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Connector 20">
            <a:extLst>
              <a:ext uri="{FF2B5EF4-FFF2-40B4-BE49-F238E27FC236}">
                <a16:creationId xmlns:a16="http://schemas.microsoft.com/office/drawing/2014/main" id="{91311A84-9879-B6D1-A42B-326FA7177CDD}"/>
              </a:ext>
            </a:extLst>
          </p:cNvPr>
          <p:cNvCxnSpPr>
            <a:cxnSpLocks/>
          </p:cNvCxnSpPr>
          <p:nvPr/>
        </p:nvCxnSpPr>
        <p:spPr>
          <a:xfrm flipV="1">
            <a:off x="9557389" y="5382037"/>
            <a:ext cx="0" cy="248891"/>
          </a:xfrm>
          <a:prstGeom prst="line">
            <a:avLst/>
          </a:prstGeom>
        </p:spPr>
        <p:style>
          <a:lnRef idx="3">
            <a:schemeClr val="accent6"/>
          </a:lnRef>
          <a:fillRef idx="0">
            <a:schemeClr val="accent6"/>
          </a:fillRef>
          <a:effectRef idx="2">
            <a:schemeClr val="accent6"/>
          </a:effectRef>
          <a:fontRef idx="minor">
            <a:schemeClr val="tx1"/>
          </a:fontRef>
        </p:style>
      </p:cxnSp>
      <p:cxnSp>
        <p:nvCxnSpPr>
          <p:cNvPr id="25" name="Straight Arrow Connector 24">
            <a:extLst>
              <a:ext uri="{FF2B5EF4-FFF2-40B4-BE49-F238E27FC236}">
                <a16:creationId xmlns:a16="http://schemas.microsoft.com/office/drawing/2014/main" id="{C292E1EF-2D51-4AD9-35D1-48A83183827D}"/>
              </a:ext>
            </a:extLst>
          </p:cNvPr>
          <p:cNvCxnSpPr/>
          <p:nvPr/>
        </p:nvCxnSpPr>
        <p:spPr>
          <a:xfrm flipH="1">
            <a:off x="9099376" y="5634008"/>
            <a:ext cx="576064" cy="23018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8" name="TextBox 27">
            <a:extLst>
              <a:ext uri="{FF2B5EF4-FFF2-40B4-BE49-F238E27FC236}">
                <a16:creationId xmlns:a16="http://schemas.microsoft.com/office/drawing/2014/main" id="{836DF511-6FF6-1E13-9107-9B026ABBD0AF}"/>
              </a:ext>
            </a:extLst>
          </p:cNvPr>
          <p:cNvSpPr txBox="1"/>
          <p:nvPr/>
        </p:nvSpPr>
        <p:spPr>
          <a:xfrm>
            <a:off x="7300799" y="5926344"/>
            <a:ext cx="328721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Accurate Time &amp; date stamping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188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AAFAD-B4B6-D4FF-FF7B-A5E20FB0FEC4}"/>
              </a:ext>
            </a:extLst>
          </p:cNvPr>
          <p:cNvSpPr>
            <a:spLocks noGrp="1"/>
          </p:cNvSpPr>
          <p:nvPr>
            <p:ph type="title"/>
          </p:nvPr>
        </p:nvSpPr>
        <p:spPr>
          <a:xfrm>
            <a:off x="571500" y="-57449"/>
            <a:ext cx="10287000" cy="1143000"/>
          </a:xfrm>
        </p:spPr>
        <p:txBody>
          <a:bodyPr/>
          <a:lstStyle/>
          <a:p>
            <a:r>
              <a:rPr lang="en-US" dirty="0">
                <a:solidFill>
                  <a:srgbClr val="FF0000"/>
                </a:solidFill>
                <a:latin typeface="Times New Roman" panose="02020603050405020304" pitchFamily="18" charset="0"/>
                <a:cs typeface="Times New Roman" panose="02020603050405020304" pitchFamily="18" charset="0"/>
              </a:rPr>
              <a:t>D</a:t>
            </a:r>
            <a:r>
              <a:rPr lang="en-IN" dirty="0">
                <a:solidFill>
                  <a:srgbClr val="FF0000"/>
                </a:solidFill>
                <a:latin typeface="Times New Roman" panose="02020603050405020304" pitchFamily="18" charset="0"/>
                <a:cs typeface="Times New Roman" panose="02020603050405020304" pitchFamily="18" charset="0"/>
              </a:rPr>
              <a:t>ata Pushed Into IoT Cloud</a:t>
            </a:r>
            <a:endParaRPr lang="en-IN" dirty="0"/>
          </a:p>
        </p:txBody>
      </p:sp>
      <p:sp>
        <p:nvSpPr>
          <p:cNvPr id="4" name="Footer Placeholder 3">
            <a:extLst>
              <a:ext uri="{FF2B5EF4-FFF2-40B4-BE49-F238E27FC236}">
                <a16:creationId xmlns:a16="http://schemas.microsoft.com/office/drawing/2014/main" id="{86BAAB08-A251-1843-C6EE-5B40662D7588}"/>
              </a:ext>
            </a:extLst>
          </p:cNvPr>
          <p:cNvSpPr>
            <a:spLocks noGrp="1"/>
          </p:cNvSpPr>
          <p:nvPr>
            <p:ph type="ftr" sz="quarter" idx="11"/>
          </p:nvPr>
        </p:nvSpPr>
        <p:spPr/>
        <p:txBody>
          <a:bodyPr/>
          <a:lstStyle/>
          <a:p>
            <a:r>
              <a:rPr lang="en-US"/>
              <a:t>Vel Tech Rangarajan Dr. Sagunthala R&amp;D Institute of Science and Technology</a:t>
            </a:r>
            <a:endParaRPr lang="en-US" dirty="0"/>
          </a:p>
        </p:txBody>
      </p:sp>
      <p:sp>
        <p:nvSpPr>
          <p:cNvPr id="5" name="Slide Number Placeholder 4">
            <a:extLst>
              <a:ext uri="{FF2B5EF4-FFF2-40B4-BE49-F238E27FC236}">
                <a16:creationId xmlns:a16="http://schemas.microsoft.com/office/drawing/2014/main" id="{448CD0C6-CF0A-5B22-1530-26528F3F7E9A}"/>
              </a:ext>
            </a:extLst>
          </p:cNvPr>
          <p:cNvSpPr>
            <a:spLocks noGrp="1"/>
          </p:cNvSpPr>
          <p:nvPr>
            <p:ph type="sldNum" sz="quarter" idx="12"/>
          </p:nvPr>
        </p:nvSpPr>
        <p:spPr/>
        <p:txBody>
          <a:bodyPr/>
          <a:lstStyle/>
          <a:p>
            <a:fld id="{8E4F4909-AB91-4702-BFA2-E3C21A7DF79A}" type="slidenum">
              <a:rPr lang="en-US" smtClean="0"/>
              <a:t>22</a:t>
            </a:fld>
            <a:endParaRPr lang="en-US"/>
          </a:p>
        </p:txBody>
      </p:sp>
      <p:sp>
        <p:nvSpPr>
          <p:cNvPr id="12" name="TextBox 11">
            <a:extLst>
              <a:ext uri="{FF2B5EF4-FFF2-40B4-BE49-F238E27FC236}">
                <a16:creationId xmlns:a16="http://schemas.microsoft.com/office/drawing/2014/main" id="{C631D278-7926-B774-69BE-7C1FF49A00E8}"/>
              </a:ext>
            </a:extLst>
          </p:cNvPr>
          <p:cNvSpPr txBox="1"/>
          <p:nvPr/>
        </p:nvSpPr>
        <p:spPr>
          <a:xfrm>
            <a:off x="4202832" y="6187352"/>
            <a:ext cx="43924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Data in Things Board Dashboard</a:t>
            </a:r>
            <a:endParaRPr lang="en-IN"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481E9FA4-E1CC-FF41-6121-C7EB44FA1899}"/>
              </a:ext>
            </a:extLst>
          </p:cNvPr>
          <p:cNvSpPr txBox="1"/>
          <p:nvPr/>
        </p:nvSpPr>
        <p:spPr>
          <a:xfrm>
            <a:off x="242392" y="2996952"/>
            <a:ext cx="1728192"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Data from Sensor 1</a:t>
            </a:r>
            <a:endParaRPr lang="en-IN"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7C939344-4FE7-8A50-B6E7-D9C887A4EF59}"/>
              </a:ext>
            </a:extLst>
          </p:cNvPr>
          <p:cNvSpPr txBox="1"/>
          <p:nvPr/>
        </p:nvSpPr>
        <p:spPr>
          <a:xfrm>
            <a:off x="296398" y="5018485"/>
            <a:ext cx="1728192"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Data from Sensor 2</a:t>
            </a:r>
            <a:endParaRPr lang="en-IN" dirty="0">
              <a:latin typeface="Times New Roman" panose="02020603050405020304" pitchFamily="18" charset="0"/>
              <a:cs typeface="Times New Roman" panose="02020603050405020304" pitchFamily="18" charset="0"/>
            </a:endParaRPr>
          </a:p>
        </p:txBody>
      </p:sp>
      <p:pic>
        <p:nvPicPr>
          <p:cNvPr id="26" name="Content Placeholder 25">
            <a:extLst>
              <a:ext uri="{FF2B5EF4-FFF2-40B4-BE49-F238E27FC236}">
                <a16:creationId xmlns:a16="http://schemas.microsoft.com/office/drawing/2014/main" id="{A1894856-EE54-9200-0929-4301028589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6974" y="1206437"/>
            <a:ext cx="9523316" cy="4939199"/>
          </a:xfrm>
        </p:spPr>
      </p:pic>
      <p:cxnSp>
        <p:nvCxnSpPr>
          <p:cNvPr id="28" name="Straight Connector 27">
            <a:extLst>
              <a:ext uri="{FF2B5EF4-FFF2-40B4-BE49-F238E27FC236}">
                <a16:creationId xmlns:a16="http://schemas.microsoft.com/office/drawing/2014/main" id="{911A01F9-B8E1-5FF6-8536-DE0D204B55F1}"/>
              </a:ext>
            </a:extLst>
          </p:cNvPr>
          <p:cNvCxnSpPr>
            <a:cxnSpLocks/>
          </p:cNvCxnSpPr>
          <p:nvPr/>
        </p:nvCxnSpPr>
        <p:spPr>
          <a:xfrm>
            <a:off x="3482752" y="2420888"/>
            <a:ext cx="0" cy="1717879"/>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30" name="Straight Arrow Connector 29">
            <a:extLst>
              <a:ext uri="{FF2B5EF4-FFF2-40B4-BE49-F238E27FC236}">
                <a16:creationId xmlns:a16="http://schemas.microsoft.com/office/drawing/2014/main" id="{0F083CA2-8196-ED7B-5A0A-CC49D733EA2D}"/>
              </a:ext>
            </a:extLst>
          </p:cNvPr>
          <p:cNvCxnSpPr/>
          <p:nvPr/>
        </p:nvCxnSpPr>
        <p:spPr>
          <a:xfrm>
            <a:off x="3482752" y="4149080"/>
            <a:ext cx="4752528"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2" name="Straight Arrow Connector 31">
            <a:extLst>
              <a:ext uri="{FF2B5EF4-FFF2-40B4-BE49-F238E27FC236}">
                <a16:creationId xmlns:a16="http://schemas.microsoft.com/office/drawing/2014/main" id="{5794C2EA-5947-AD19-73C3-F0A06B05B1DA}"/>
              </a:ext>
            </a:extLst>
          </p:cNvPr>
          <p:cNvCxnSpPr/>
          <p:nvPr/>
        </p:nvCxnSpPr>
        <p:spPr>
          <a:xfrm>
            <a:off x="3482752" y="2420888"/>
            <a:ext cx="4752528"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4" name="Straight Arrow Connector 33">
            <a:extLst>
              <a:ext uri="{FF2B5EF4-FFF2-40B4-BE49-F238E27FC236}">
                <a16:creationId xmlns:a16="http://schemas.microsoft.com/office/drawing/2014/main" id="{81FFA1F0-9441-833E-6184-E9F7C28CC88A}"/>
              </a:ext>
            </a:extLst>
          </p:cNvPr>
          <p:cNvCxnSpPr/>
          <p:nvPr/>
        </p:nvCxnSpPr>
        <p:spPr>
          <a:xfrm>
            <a:off x="8191500" y="2478536"/>
            <a:ext cx="0" cy="174255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9" name="Straight Arrow Connector 38">
            <a:extLst>
              <a:ext uri="{FF2B5EF4-FFF2-40B4-BE49-F238E27FC236}">
                <a16:creationId xmlns:a16="http://schemas.microsoft.com/office/drawing/2014/main" id="{80AA1859-9786-3BDC-2186-7ABFB0329D12}"/>
              </a:ext>
            </a:extLst>
          </p:cNvPr>
          <p:cNvCxnSpPr/>
          <p:nvPr/>
        </p:nvCxnSpPr>
        <p:spPr>
          <a:xfrm flipH="1" flipV="1">
            <a:off x="1394520" y="3429000"/>
            <a:ext cx="2232248" cy="3732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5BD426B8-CE97-F3E2-3892-A2E8B88BE24A}"/>
              </a:ext>
            </a:extLst>
          </p:cNvPr>
          <p:cNvCxnSpPr/>
          <p:nvPr/>
        </p:nvCxnSpPr>
        <p:spPr>
          <a:xfrm flipH="1" flipV="1">
            <a:off x="1610544" y="5445224"/>
            <a:ext cx="2808312" cy="1440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05900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69413-B172-EB0D-E2F9-B647FDD98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C74952-2C49-2787-43D6-28DEC05DF4D3}"/>
              </a:ext>
            </a:extLst>
          </p:cNvPr>
          <p:cNvSpPr>
            <a:spLocks noGrp="1"/>
          </p:cNvSpPr>
          <p:nvPr>
            <p:ph type="title"/>
          </p:nvPr>
        </p:nvSpPr>
        <p:spPr>
          <a:xfrm>
            <a:off x="386408" y="-25308"/>
            <a:ext cx="10287000" cy="850106"/>
          </a:xfrm>
        </p:spPr>
        <p:txBody>
          <a:bodyPr>
            <a:normAutofit fontScale="90000"/>
          </a:bodyPr>
          <a:lstStyle/>
          <a:p>
            <a:br>
              <a:rPr lang="en-US" dirty="0">
                <a:solidFill>
                  <a:srgbClr val="FF0000"/>
                </a:solidFill>
                <a:latin typeface="Times New Roman" panose="02020603050405020304" pitchFamily="18" charset="0"/>
                <a:cs typeface="Times New Roman" panose="02020603050405020304" pitchFamily="18" charset="0"/>
              </a:rPr>
            </a:br>
            <a:r>
              <a:rPr lang="en-US" dirty="0">
                <a:solidFill>
                  <a:srgbClr val="FF0000"/>
                </a:solidFill>
                <a:latin typeface="Times New Roman" panose="02020603050405020304" pitchFamily="18" charset="0"/>
                <a:cs typeface="Times New Roman" panose="02020603050405020304" pitchFamily="18" charset="0"/>
              </a:rPr>
              <a:t>Data From SD Card</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83412A8E-E228-9AFF-F099-96544CE8DF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3691" y="1180031"/>
            <a:ext cx="4435740" cy="4896544"/>
          </a:xfrm>
        </p:spPr>
      </p:pic>
      <p:sp>
        <p:nvSpPr>
          <p:cNvPr id="4" name="Footer Placeholder 3">
            <a:extLst>
              <a:ext uri="{FF2B5EF4-FFF2-40B4-BE49-F238E27FC236}">
                <a16:creationId xmlns:a16="http://schemas.microsoft.com/office/drawing/2014/main" id="{E54491EC-1CD0-1CF7-1767-C729AC45E22A}"/>
              </a:ext>
            </a:extLst>
          </p:cNvPr>
          <p:cNvSpPr>
            <a:spLocks noGrp="1"/>
          </p:cNvSpPr>
          <p:nvPr>
            <p:ph type="ftr" sz="quarter" idx="11"/>
          </p:nvPr>
        </p:nvSpPr>
        <p:spPr/>
        <p:txBody>
          <a:bodyPr/>
          <a:lstStyle/>
          <a:p>
            <a:r>
              <a:rPr lang="en-US" dirty="0"/>
              <a:t>Vel Tech Rangarajan Dr. Sagunthala R&amp;D Institute of Science and Technology</a:t>
            </a:r>
          </a:p>
        </p:txBody>
      </p:sp>
      <p:sp>
        <p:nvSpPr>
          <p:cNvPr id="5" name="Slide Number Placeholder 4">
            <a:extLst>
              <a:ext uri="{FF2B5EF4-FFF2-40B4-BE49-F238E27FC236}">
                <a16:creationId xmlns:a16="http://schemas.microsoft.com/office/drawing/2014/main" id="{40D6DF5A-F48F-59CB-5DD9-9842A5A9667C}"/>
              </a:ext>
            </a:extLst>
          </p:cNvPr>
          <p:cNvSpPr>
            <a:spLocks noGrp="1"/>
          </p:cNvSpPr>
          <p:nvPr>
            <p:ph type="sldNum" sz="quarter" idx="12"/>
          </p:nvPr>
        </p:nvSpPr>
        <p:spPr/>
        <p:txBody>
          <a:bodyPr/>
          <a:lstStyle/>
          <a:p>
            <a:fld id="{8E4F4909-AB91-4702-BFA2-E3C21A7DF79A}" type="slidenum">
              <a:rPr lang="en-US" smtClean="0"/>
              <a:t>23</a:t>
            </a:fld>
            <a:endParaRPr lang="en-US"/>
          </a:p>
        </p:txBody>
      </p:sp>
      <p:pic>
        <p:nvPicPr>
          <p:cNvPr id="9" name="Picture 8">
            <a:extLst>
              <a:ext uri="{FF2B5EF4-FFF2-40B4-BE49-F238E27FC236}">
                <a16:creationId xmlns:a16="http://schemas.microsoft.com/office/drawing/2014/main" id="{321F647D-E98D-15C4-8425-D08187355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1176907"/>
            <a:ext cx="4721916" cy="4896544"/>
          </a:xfrm>
          <a:prstGeom prst="rect">
            <a:avLst/>
          </a:prstGeom>
        </p:spPr>
      </p:pic>
      <p:sp>
        <p:nvSpPr>
          <p:cNvPr id="3" name="TextBox 2">
            <a:extLst>
              <a:ext uri="{FF2B5EF4-FFF2-40B4-BE49-F238E27FC236}">
                <a16:creationId xmlns:a16="http://schemas.microsoft.com/office/drawing/2014/main" id="{2E1CEA50-5655-FD50-4DCF-ACB064E15E17}"/>
              </a:ext>
            </a:extLst>
          </p:cNvPr>
          <p:cNvSpPr txBox="1"/>
          <p:nvPr/>
        </p:nvSpPr>
        <p:spPr>
          <a:xfrm>
            <a:off x="854460" y="781425"/>
            <a:ext cx="4435740" cy="369332"/>
          </a:xfrm>
          <a:prstGeom prst="rect">
            <a:avLst/>
          </a:prstGeom>
          <a:noFill/>
        </p:spPr>
        <p:txBody>
          <a:bodyPr wrap="square" rtlCol="0">
            <a:spAutoFit/>
          </a:bodyPr>
          <a:lstStyle/>
          <a:p>
            <a:r>
              <a:rPr lang="en-IN" dirty="0">
                <a:solidFill>
                  <a:srgbClr val="FF0000"/>
                </a:solidFill>
                <a:latin typeface="Times New Roman" panose="02020603050405020304" pitchFamily="18" charset="0"/>
                <a:cs typeface="Times New Roman" panose="02020603050405020304" pitchFamily="18" charset="0"/>
              </a:rPr>
              <a:t>Date       Time      Sensors  Temp  Humd</a:t>
            </a:r>
          </a:p>
        </p:txBody>
      </p:sp>
      <p:sp>
        <p:nvSpPr>
          <p:cNvPr id="6" name="TextBox 5">
            <a:extLst>
              <a:ext uri="{FF2B5EF4-FFF2-40B4-BE49-F238E27FC236}">
                <a16:creationId xmlns:a16="http://schemas.microsoft.com/office/drawing/2014/main" id="{4D2EE3C8-987A-CEAB-4C0A-BF01545CC3C7}"/>
              </a:ext>
            </a:extLst>
          </p:cNvPr>
          <p:cNvSpPr txBox="1"/>
          <p:nvPr/>
        </p:nvSpPr>
        <p:spPr>
          <a:xfrm>
            <a:off x="5852461" y="781425"/>
            <a:ext cx="4258686" cy="369332"/>
          </a:xfrm>
          <a:prstGeom prst="rect">
            <a:avLst/>
          </a:prstGeom>
          <a:noFill/>
        </p:spPr>
        <p:txBody>
          <a:bodyPr wrap="square" rtlCol="0">
            <a:spAutoFit/>
          </a:bodyPr>
          <a:lstStyle/>
          <a:p>
            <a:r>
              <a:rPr lang="en-IN" dirty="0">
                <a:solidFill>
                  <a:srgbClr val="FF0000"/>
                </a:solidFill>
                <a:latin typeface="Times New Roman" panose="02020603050405020304" pitchFamily="18" charset="0"/>
                <a:cs typeface="Times New Roman" panose="02020603050405020304" pitchFamily="18" charset="0"/>
              </a:rPr>
              <a:t>Date       Time      Sensors     Temp  Humd</a:t>
            </a:r>
          </a:p>
        </p:txBody>
      </p:sp>
      <p:cxnSp>
        <p:nvCxnSpPr>
          <p:cNvPr id="10" name="Straight Connector 9">
            <a:extLst>
              <a:ext uri="{FF2B5EF4-FFF2-40B4-BE49-F238E27FC236}">
                <a16:creationId xmlns:a16="http://schemas.microsoft.com/office/drawing/2014/main" id="{441FED48-4EAA-5ED8-933D-C0CF442EF035}"/>
              </a:ext>
            </a:extLst>
          </p:cNvPr>
          <p:cNvCxnSpPr/>
          <p:nvPr/>
        </p:nvCxnSpPr>
        <p:spPr>
          <a:xfrm>
            <a:off x="707760" y="2564904"/>
            <a:ext cx="381642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207C9620-A6CB-855A-FADF-14614CCF7E15}"/>
              </a:ext>
            </a:extLst>
          </p:cNvPr>
          <p:cNvCxnSpPr>
            <a:cxnSpLocks/>
          </p:cNvCxnSpPr>
          <p:nvPr/>
        </p:nvCxnSpPr>
        <p:spPr>
          <a:xfrm flipH="1">
            <a:off x="539391" y="2564904"/>
            <a:ext cx="639105" cy="37757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BF7782E8-181E-D70C-F477-97DEEAA8FFCF}"/>
              </a:ext>
            </a:extLst>
          </p:cNvPr>
          <p:cNvSpPr txBox="1"/>
          <p:nvPr/>
        </p:nvSpPr>
        <p:spPr>
          <a:xfrm>
            <a:off x="95692" y="6340678"/>
            <a:ext cx="252028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Data from Sensor2</a:t>
            </a:r>
          </a:p>
        </p:txBody>
      </p:sp>
    </p:spTree>
    <p:extLst>
      <p:ext uri="{BB962C8B-B14F-4D97-AF65-F5344CB8AC3E}">
        <p14:creationId xmlns:p14="http://schemas.microsoft.com/office/powerpoint/2010/main" val="3562589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EF595-5EDB-DFD6-C6AE-DA1A242CDEFB}"/>
              </a:ext>
            </a:extLst>
          </p:cNvPr>
          <p:cNvSpPr>
            <a:spLocks noGrp="1"/>
          </p:cNvSpPr>
          <p:nvPr>
            <p:ph type="title"/>
          </p:nvPr>
        </p:nvSpPr>
        <p:spPr/>
        <p:txBody>
          <a:bodyPr/>
          <a:lstStyle/>
          <a:p>
            <a:r>
              <a:rPr lang="en-US" dirty="0">
                <a:solidFill>
                  <a:srgbClr val="FF0000"/>
                </a:solidFill>
                <a:latin typeface="Times New Roman" panose="02020603050405020304" pitchFamily="18" charset="0"/>
                <a:cs typeface="Times New Roman" panose="02020603050405020304" pitchFamily="18" charset="0"/>
              </a:rPr>
              <a:t>Comparison With Existing Systems</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E606BF6-27E8-0F84-C16F-75965D484F89}"/>
              </a:ext>
            </a:extLst>
          </p:cNvPr>
          <p:cNvSpPr>
            <a:spLocks noGrp="1"/>
          </p:cNvSpPr>
          <p:nvPr>
            <p:ph type="ftr" sz="quarter" idx="11"/>
          </p:nvPr>
        </p:nvSpPr>
        <p:spPr/>
        <p:txBody>
          <a:bodyPr/>
          <a:lstStyle/>
          <a:p>
            <a:r>
              <a:rPr lang="en-US"/>
              <a:t>Vel Tech Rangarajan Dr. Sagunthala R&amp;D Institute of Science and Technology</a:t>
            </a:r>
            <a:endParaRPr lang="en-US" dirty="0"/>
          </a:p>
        </p:txBody>
      </p:sp>
      <p:sp>
        <p:nvSpPr>
          <p:cNvPr id="5" name="Slide Number Placeholder 4">
            <a:extLst>
              <a:ext uri="{FF2B5EF4-FFF2-40B4-BE49-F238E27FC236}">
                <a16:creationId xmlns:a16="http://schemas.microsoft.com/office/drawing/2014/main" id="{226778CD-DC6C-C92C-BCC6-6DE62F5276DB}"/>
              </a:ext>
            </a:extLst>
          </p:cNvPr>
          <p:cNvSpPr>
            <a:spLocks noGrp="1"/>
          </p:cNvSpPr>
          <p:nvPr>
            <p:ph type="sldNum" sz="quarter" idx="12"/>
          </p:nvPr>
        </p:nvSpPr>
        <p:spPr/>
        <p:txBody>
          <a:bodyPr/>
          <a:lstStyle/>
          <a:p>
            <a:fld id="{8E4F4909-AB91-4702-BFA2-E3C21A7DF79A}" type="slidenum">
              <a:rPr lang="en-US" smtClean="0"/>
              <a:t>24</a:t>
            </a:fld>
            <a:endParaRPr lang="en-US"/>
          </a:p>
        </p:txBody>
      </p:sp>
      <p:pic>
        <p:nvPicPr>
          <p:cNvPr id="11" name="Content Placeholder 10">
            <a:extLst>
              <a:ext uri="{FF2B5EF4-FFF2-40B4-BE49-F238E27FC236}">
                <a16:creationId xmlns:a16="http://schemas.microsoft.com/office/drawing/2014/main" id="{5CAC748D-B336-F4B0-D7B8-8D0726DC849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376" y="1253016"/>
            <a:ext cx="11331624" cy="5090557"/>
          </a:xfrm>
        </p:spPr>
      </p:pic>
    </p:spTree>
    <p:extLst>
      <p:ext uri="{BB962C8B-B14F-4D97-AF65-F5344CB8AC3E}">
        <p14:creationId xmlns:p14="http://schemas.microsoft.com/office/powerpoint/2010/main" val="2677629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393F4-3709-381A-313A-1E21F3CE0DFA}"/>
              </a:ext>
            </a:extLst>
          </p:cNvPr>
          <p:cNvSpPr>
            <a:spLocks noGrp="1"/>
          </p:cNvSpPr>
          <p:nvPr>
            <p:ph type="title"/>
          </p:nvPr>
        </p:nvSpPr>
        <p:spPr>
          <a:xfrm>
            <a:off x="571500" y="274638"/>
            <a:ext cx="10287000" cy="778098"/>
          </a:xfrm>
        </p:spPr>
        <p:txBody>
          <a:bodyPr>
            <a:normAutofit fontScale="90000"/>
          </a:bodyPr>
          <a:lstStyle/>
          <a:p>
            <a:br>
              <a:rPr lang="en-IN" dirty="0"/>
            </a:br>
            <a:r>
              <a:rPr lang="en-IN" dirty="0">
                <a:solidFill>
                  <a:srgbClr val="FF0000"/>
                </a:solidFill>
                <a:latin typeface="Times New Roman" panose="02020603050405020304" pitchFamily="18" charset="0"/>
                <a:cs typeface="Times New Roman" panose="02020603050405020304" pitchFamily="18" charset="0"/>
              </a:rPr>
              <a:t>Conclusion</a:t>
            </a:r>
            <a:br>
              <a:rPr lang="en-IN" dirty="0"/>
            </a:br>
            <a:endParaRPr lang="en-IN" dirty="0"/>
          </a:p>
        </p:txBody>
      </p:sp>
      <p:sp>
        <p:nvSpPr>
          <p:cNvPr id="3" name="Content Placeholder 2">
            <a:extLst>
              <a:ext uri="{FF2B5EF4-FFF2-40B4-BE49-F238E27FC236}">
                <a16:creationId xmlns:a16="http://schemas.microsoft.com/office/drawing/2014/main" id="{A999C7B7-CD4E-7AB0-9715-7C2BF5050B28}"/>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In conclusion, the data logger designed for Industry 4.0 effectively enables real-time monitoring and analysis of industrial parameters. It ensures accurate data acquisition from multiple sensors and devices across smart factories.  By integrating with cloud platforms, it supports remote access and predictive maintenance.</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308DE7F-B3B3-04A6-C4DD-76D6252CF6BC}"/>
              </a:ext>
            </a:extLst>
          </p:cNvPr>
          <p:cNvSpPr>
            <a:spLocks noGrp="1"/>
          </p:cNvSpPr>
          <p:nvPr>
            <p:ph type="ftr" sz="quarter" idx="11"/>
          </p:nvPr>
        </p:nvSpPr>
        <p:spPr/>
        <p:txBody>
          <a:bodyPr/>
          <a:lstStyle/>
          <a:p>
            <a:r>
              <a:rPr lang="en-US"/>
              <a:t>Vel Tech Rangarajan Dr. Sagunthala R&amp;D Institute of Science and Technology</a:t>
            </a:r>
            <a:endParaRPr lang="en-US" dirty="0"/>
          </a:p>
        </p:txBody>
      </p:sp>
      <p:sp>
        <p:nvSpPr>
          <p:cNvPr id="5" name="Slide Number Placeholder 4">
            <a:extLst>
              <a:ext uri="{FF2B5EF4-FFF2-40B4-BE49-F238E27FC236}">
                <a16:creationId xmlns:a16="http://schemas.microsoft.com/office/drawing/2014/main" id="{2E008668-3D4A-F898-5AB0-3939271BF441}"/>
              </a:ext>
            </a:extLst>
          </p:cNvPr>
          <p:cNvSpPr>
            <a:spLocks noGrp="1"/>
          </p:cNvSpPr>
          <p:nvPr>
            <p:ph type="sldNum" sz="quarter" idx="12"/>
          </p:nvPr>
        </p:nvSpPr>
        <p:spPr/>
        <p:txBody>
          <a:bodyPr/>
          <a:lstStyle/>
          <a:p>
            <a:fld id="{8E4F4909-AB91-4702-BFA2-E3C21A7DF79A}" type="slidenum">
              <a:rPr lang="en-US" smtClean="0"/>
              <a:t>25</a:t>
            </a:fld>
            <a:endParaRPr lang="en-US"/>
          </a:p>
        </p:txBody>
      </p:sp>
    </p:spTree>
    <p:extLst>
      <p:ext uri="{BB962C8B-B14F-4D97-AF65-F5344CB8AC3E}">
        <p14:creationId xmlns:p14="http://schemas.microsoft.com/office/powerpoint/2010/main" val="1735073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5D64-0A7A-604A-BA40-6C996DB67E58}"/>
              </a:ext>
            </a:extLst>
          </p:cNvPr>
          <p:cNvSpPr>
            <a:spLocks noGrp="1"/>
          </p:cNvSpPr>
          <p:nvPr>
            <p:ph type="title"/>
          </p:nvPr>
        </p:nvSpPr>
        <p:spPr>
          <a:xfrm>
            <a:off x="571500" y="274638"/>
            <a:ext cx="10287000" cy="992013"/>
          </a:xfrm>
        </p:spPr>
        <p:txBody>
          <a:bodyPr/>
          <a:lstStyle/>
          <a:p>
            <a:r>
              <a:rPr lang="en-US" dirty="0">
                <a:solidFill>
                  <a:srgbClr val="FF0000"/>
                </a:solidFill>
                <a:latin typeface="Times New Roman" panose="02020603050405020304" pitchFamily="18" charset="0"/>
                <a:cs typeface="Times New Roman" panose="02020603050405020304" pitchFamily="18" charset="0"/>
              </a:rPr>
              <a:t>Future Enhancements</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C0449AB-63A6-47EA-D80F-A550F8AE2605}"/>
              </a:ext>
            </a:extLst>
          </p:cNvPr>
          <p:cNvSpPr>
            <a:spLocks noGrp="1"/>
          </p:cNvSpPr>
          <p:nvPr>
            <p:ph idx="1"/>
          </p:nvPr>
        </p:nvSpPr>
        <p:spPr>
          <a:xfrm>
            <a:off x="567849" y="1299916"/>
            <a:ext cx="10287000" cy="5056436"/>
          </a:xfrm>
        </p:spPr>
        <p:txBody>
          <a:bodyPr>
            <a:normAutofit/>
          </a:bodyPr>
          <a:lstStyle/>
          <a:p>
            <a:pPr algn="just"/>
            <a:r>
              <a:rPr lang="en-US" dirty="0">
                <a:latin typeface="Times New Roman" panose="02020603050405020304" pitchFamily="18" charset="0"/>
                <a:cs typeface="Times New Roman" panose="02020603050405020304" pitchFamily="18" charset="0"/>
              </a:rPr>
              <a:t>Relay based Control System</a:t>
            </a:r>
          </a:p>
          <a:p>
            <a:pPr algn="just"/>
            <a:r>
              <a:rPr lang="en-US" dirty="0">
                <a:latin typeface="Times New Roman" panose="02020603050405020304" pitchFamily="18" charset="0"/>
                <a:cs typeface="Times New Roman" panose="02020603050405020304" pitchFamily="18" charset="0"/>
              </a:rPr>
              <a:t>Battery backup and Solar power</a:t>
            </a:r>
          </a:p>
          <a:p>
            <a:pPr algn="just"/>
            <a:r>
              <a:rPr lang="en-US" dirty="0">
                <a:latin typeface="Times New Roman" panose="02020603050405020304" pitchFamily="18" charset="0"/>
                <a:cs typeface="Times New Roman" panose="02020603050405020304" pitchFamily="18" charset="0"/>
              </a:rPr>
              <a:t>Mobile App Interface</a:t>
            </a:r>
          </a:p>
          <a:p>
            <a:pPr algn="just"/>
            <a:r>
              <a:rPr lang="en-US" dirty="0">
                <a:latin typeface="Times New Roman" panose="02020603050405020304" pitchFamily="18" charset="0"/>
                <a:cs typeface="Times New Roman" panose="02020603050405020304" pitchFamily="18" charset="0"/>
              </a:rPr>
              <a:t>Integration with AI/ML algorithms</a:t>
            </a:r>
          </a:p>
          <a:p>
            <a:pPr lvl="1" algn="just">
              <a:buFont typeface="+mj-lt"/>
              <a:buAutoNum type="arabicPeriod"/>
            </a:pPr>
            <a:r>
              <a:rPr lang="en-US" sz="3200" dirty="0">
                <a:latin typeface="Times New Roman" panose="02020603050405020304" pitchFamily="18" charset="0"/>
                <a:cs typeface="Times New Roman" panose="02020603050405020304" pitchFamily="18" charset="0"/>
              </a:rPr>
              <a:t>Predictive Analytics .</a:t>
            </a:r>
          </a:p>
          <a:p>
            <a:pPr lvl="1" algn="just">
              <a:buFont typeface="+mj-lt"/>
              <a:buAutoNum type="arabicPeriod"/>
            </a:pPr>
            <a:r>
              <a:rPr lang="en-US" sz="3200" dirty="0">
                <a:latin typeface="Times New Roman" panose="02020603050405020304" pitchFamily="18" charset="0"/>
                <a:cs typeface="Times New Roman" panose="02020603050405020304" pitchFamily="18" charset="0"/>
              </a:rPr>
              <a:t>Edge AI Capabilities</a:t>
            </a:r>
          </a:p>
        </p:txBody>
      </p:sp>
      <p:sp>
        <p:nvSpPr>
          <p:cNvPr id="4" name="Footer Placeholder 3">
            <a:extLst>
              <a:ext uri="{FF2B5EF4-FFF2-40B4-BE49-F238E27FC236}">
                <a16:creationId xmlns:a16="http://schemas.microsoft.com/office/drawing/2014/main" id="{9439C0B2-7065-37D0-8A36-656BD0D1E5F3}"/>
              </a:ext>
            </a:extLst>
          </p:cNvPr>
          <p:cNvSpPr>
            <a:spLocks noGrp="1"/>
          </p:cNvSpPr>
          <p:nvPr>
            <p:ph type="ftr" sz="quarter" idx="11"/>
          </p:nvPr>
        </p:nvSpPr>
        <p:spPr/>
        <p:txBody>
          <a:bodyPr/>
          <a:lstStyle/>
          <a:p>
            <a:r>
              <a:rPr lang="en-US"/>
              <a:t>Vel Tech Rangarajan Dr. Sagunthala R&amp;D Institute of Science and Technology</a:t>
            </a:r>
            <a:endParaRPr lang="en-US" dirty="0"/>
          </a:p>
        </p:txBody>
      </p:sp>
      <p:sp>
        <p:nvSpPr>
          <p:cNvPr id="5" name="Slide Number Placeholder 4">
            <a:extLst>
              <a:ext uri="{FF2B5EF4-FFF2-40B4-BE49-F238E27FC236}">
                <a16:creationId xmlns:a16="http://schemas.microsoft.com/office/drawing/2014/main" id="{29C0F7B3-43F0-8D1F-8D01-C8BC0CA4945A}"/>
              </a:ext>
            </a:extLst>
          </p:cNvPr>
          <p:cNvSpPr>
            <a:spLocks noGrp="1"/>
          </p:cNvSpPr>
          <p:nvPr>
            <p:ph type="sldNum" sz="quarter" idx="12"/>
          </p:nvPr>
        </p:nvSpPr>
        <p:spPr/>
        <p:txBody>
          <a:bodyPr/>
          <a:lstStyle/>
          <a:p>
            <a:fld id="{8E4F4909-AB91-4702-BFA2-E3C21A7DF79A}" type="slidenum">
              <a:rPr lang="en-US" smtClean="0"/>
              <a:t>26</a:t>
            </a:fld>
            <a:endParaRPr lang="en-US"/>
          </a:p>
        </p:txBody>
      </p:sp>
    </p:spTree>
    <p:extLst>
      <p:ext uri="{BB962C8B-B14F-4D97-AF65-F5344CB8AC3E}">
        <p14:creationId xmlns:p14="http://schemas.microsoft.com/office/powerpoint/2010/main" val="836187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EDEE7-FEA4-9D28-7336-304438F60620}"/>
              </a:ext>
            </a:extLst>
          </p:cNvPr>
          <p:cNvSpPr>
            <a:spLocks noGrp="1"/>
          </p:cNvSpPr>
          <p:nvPr>
            <p:ph type="title"/>
          </p:nvPr>
        </p:nvSpPr>
        <p:spPr>
          <a:xfrm>
            <a:off x="565212" y="128268"/>
            <a:ext cx="10287000" cy="1143000"/>
          </a:xfrm>
        </p:spPr>
        <p:txBody>
          <a:bodyPr>
            <a:normAutofit fontScale="90000"/>
          </a:bodyPr>
          <a:lstStyle/>
          <a:p>
            <a:br>
              <a:rPr lang="en-IN" dirty="0"/>
            </a:br>
            <a:r>
              <a:rPr lang="en-IN" sz="4900" dirty="0">
                <a:solidFill>
                  <a:srgbClr val="FF0000"/>
                </a:solidFill>
                <a:latin typeface="Times New Roman" panose="02020603050405020304" pitchFamily="18" charset="0"/>
                <a:cs typeface="Times New Roman" panose="02020603050405020304" pitchFamily="18" charset="0"/>
              </a:rPr>
              <a:t>References</a:t>
            </a:r>
            <a:br>
              <a:rPr lang="en-IN" sz="4900" dirty="0">
                <a:solidFill>
                  <a:srgbClr val="FF0000"/>
                </a:solidFill>
                <a:latin typeface="Times New Roman" panose="02020603050405020304" pitchFamily="18" charset="0"/>
                <a:cs typeface="Times New Roman" panose="02020603050405020304" pitchFamily="18" charset="0"/>
              </a:rPr>
            </a:br>
            <a:endParaRPr lang="en-IN" sz="49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76FC1B9-0A2F-5233-E9C5-7A916175F314}"/>
              </a:ext>
            </a:extLst>
          </p:cNvPr>
          <p:cNvSpPr>
            <a:spLocks noGrp="1"/>
          </p:cNvSpPr>
          <p:nvPr>
            <p:ph idx="1"/>
          </p:nvPr>
        </p:nvSpPr>
        <p:spPr>
          <a:xfrm>
            <a:off x="565212" y="1166018"/>
            <a:ext cx="10287000" cy="5359326"/>
          </a:xfrm>
        </p:spPr>
        <p:txBody>
          <a:bodyPr>
            <a:noAutofit/>
          </a:bodyPr>
          <a:lstStyle/>
          <a:p>
            <a:pPr algn="just"/>
            <a:r>
              <a:rPr lang="en-US" sz="2200" dirty="0">
                <a:latin typeface="Times New Roman" panose="02020603050405020304" pitchFamily="18" charset="0"/>
                <a:cs typeface="Times New Roman" panose="02020603050405020304" pitchFamily="18" charset="0"/>
              </a:rPr>
              <a:t>Kusuma, R. A., Karyadi, J. N. W., &amp; Rahayoe, S. (2024). Design of a Low-Cost IoT-Based Data Logger for Monitoring the Palm Sugar Drying System Using ESP32 and Modbus/MQTT Conversion. 5th International Conference on Agricultural Engineering for Sustainable Agriculture Production (AESAP 2023), IOP Conf. Series: Earth and Environmental Science, Vol. 1386.</a:t>
            </a:r>
          </a:p>
          <a:p>
            <a:pPr algn="just"/>
            <a:r>
              <a:rPr lang="en-US" sz="2200" dirty="0">
                <a:latin typeface="Times New Roman" panose="02020603050405020304" pitchFamily="18" charset="0"/>
                <a:cs typeface="Times New Roman" panose="02020603050405020304" pitchFamily="18" charset="0"/>
              </a:rPr>
              <a:t>Anonymous. (2024). Cost-Effective IIoT Gateway Development Using ESP32 for Industrial Applications. Engineering Journal, Vol. 28, Issue 1.</a:t>
            </a:r>
          </a:p>
          <a:p>
            <a:pPr algn="just"/>
            <a:r>
              <a:rPr lang="en-US" sz="2200" dirty="0">
                <a:latin typeface="Times New Roman" panose="02020603050405020304" pitchFamily="18" charset="0"/>
                <a:cs typeface="Times New Roman" panose="02020603050405020304" pitchFamily="18" charset="0"/>
              </a:rPr>
              <a:t>O. Peter, A. Pradhan, and C. Mboh wa ., “Industrial internet of things (IIoT): opportunities, challenges, and requirements in manufacturing businesses in emerging economies,” Procedia Computer Science, vol. 217, pp. 856-865, 2023</a:t>
            </a:r>
          </a:p>
          <a:p>
            <a:pPr algn="just"/>
            <a:r>
              <a:rPr lang="en-US" sz="2200" dirty="0">
                <a:latin typeface="Times New Roman" panose="02020603050405020304" pitchFamily="18" charset="0"/>
                <a:cs typeface="Times New Roman" panose="02020603050405020304" pitchFamily="18" charset="0"/>
              </a:rPr>
              <a:t>M. M. Aljar rah , F. H. Zawai deh , M. Maga bleh, H. Al  Wah shat , R. R. Mohamed and A. K. V, "Internet of Thing (IoT) and Data Analytics with Challenges and Future Applications," in 2023</a:t>
            </a:r>
          </a:p>
          <a:p>
            <a:pPr algn="just"/>
            <a:r>
              <a:rPr lang="en-US" sz="2200" dirty="0">
                <a:latin typeface="Times New Roman" panose="02020603050405020304" pitchFamily="18" charset="0"/>
                <a:cs typeface="Times New Roman" panose="02020603050405020304" pitchFamily="18" charset="0"/>
              </a:rPr>
              <a:t>M. D. Mudaliar and N. Sivakumar, “IoT based real time energy monitoring system using Raspberry Pi, Internet of Things, vol. 12, no. 100292, 2020.</a:t>
            </a:r>
          </a:p>
        </p:txBody>
      </p:sp>
      <p:sp>
        <p:nvSpPr>
          <p:cNvPr id="4" name="Footer Placeholder 3">
            <a:extLst>
              <a:ext uri="{FF2B5EF4-FFF2-40B4-BE49-F238E27FC236}">
                <a16:creationId xmlns:a16="http://schemas.microsoft.com/office/drawing/2014/main" id="{A4A1A920-582C-D563-02DD-F63D7736B655}"/>
              </a:ext>
            </a:extLst>
          </p:cNvPr>
          <p:cNvSpPr>
            <a:spLocks noGrp="1"/>
          </p:cNvSpPr>
          <p:nvPr>
            <p:ph type="ftr" sz="quarter" idx="11"/>
          </p:nvPr>
        </p:nvSpPr>
        <p:spPr/>
        <p:txBody>
          <a:bodyPr/>
          <a:lstStyle/>
          <a:p>
            <a:r>
              <a:rPr lang="en-US"/>
              <a:t>Vel Tech Rangarajan Dr. Sagunthala R&amp;D Institute of Science and Technology</a:t>
            </a:r>
            <a:endParaRPr lang="en-US" dirty="0"/>
          </a:p>
        </p:txBody>
      </p:sp>
      <p:sp>
        <p:nvSpPr>
          <p:cNvPr id="5" name="Slide Number Placeholder 4">
            <a:extLst>
              <a:ext uri="{FF2B5EF4-FFF2-40B4-BE49-F238E27FC236}">
                <a16:creationId xmlns:a16="http://schemas.microsoft.com/office/drawing/2014/main" id="{6F10D055-0AD5-5EAF-0DFB-C3A648311E20}"/>
              </a:ext>
            </a:extLst>
          </p:cNvPr>
          <p:cNvSpPr>
            <a:spLocks noGrp="1"/>
          </p:cNvSpPr>
          <p:nvPr>
            <p:ph type="sldNum" sz="quarter" idx="12"/>
          </p:nvPr>
        </p:nvSpPr>
        <p:spPr/>
        <p:txBody>
          <a:bodyPr/>
          <a:lstStyle/>
          <a:p>
            <a:fld id="{8E4F4909-AB91-4702-BFA2-E3C21A7DF79A}" type="slidenum">
              <a:rPr lang="en-US" smtClean="0"/>
              <a:t>27</a:t>
            </a:fld>
            <a:endParaRPr lang="en-US"/>
          </a:p>
        </p:txBody>
      </p:sp>
    </p:spTree>
    <p:extLst>
      <p:ext uri="{BB962C8B-B14F-4D97-AF65-F5344CB8AC3E}">
        <p14:creationId xmlns:p14="http://schemas.microsoft.com/office/powerpoint/2010/main" val="3955874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B3172-94D9-1467-380A-02A47558E3F1}"/>
              </a:ext>
            </a:extLst>
          </p:cNvPr>
          <p:cNvSpPr>
            <a:spLocks noGrp="1"/>
          </p:cNvSpPr>
          <p:nvPr>
            <p:ph type="title"/>
          </p:nvPr>
        </p:nvSpPr>
        <p:spPr/>
        <p:txBody>
          <a:bodyPr/>
          <a:lstStyle/>
          <a:p>
            <a:r>
              <a:rPr lang="en-IN" sz="4400" dirty="0">
                <a:solidFill>
                  <a:srgbClr val="FF0000"/>
                </a:solidFill>
                <a:latin typeface="Times New Roman" panose="02020603050405020304" pitchFamily="18" charset="0"/>
                <a:cs typeface="Times New Roman" panose="02020603050405020304" pitchFamily="18" charset="0"/>
              </a:rPr>
              <a:t>References</a:t>
            </a:r>
            <a:endParaRPr lang="en-IN" dirty="0"/>
          </a:p>
        </p:txBody>
      </p:sp>
      <p:sp>
        <p:nvSpPr>
          <p:cNvPr id="3" name="Content Placeholder 2">
            <a:extLst>
              <a:ext uri="{FF2B5EF4-FFF2-40B4-BE49-F238E27FC236}">
                <a16:creationId xmlns:a16="http://schemas.microsoft.com/office/drawing/2014/main" id="{F67F6A93-3818-3111-5D4E-892A74AF1884}"/>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Shaik, H., &amp; Sree, L. (2020). IoT Based Smart Monitoring System Using ESP32 with Blynk Application. IJERT, Vol. 9 Issue 06.</a:t>
            </a:r>
          </a:p>
          <a:p>
            <a:pPr algn="just"/>
            <a:r>
              <a:rPr lang="en-US" sz="2400" dirty="0">
                <a:latin typeface="Times New Roman" panose="02020603050405020304" pitchFamily="18" charset="0"/>
                <a:cs typeface="Times New Roman" panose="02020603050405020304" pitchFamily="18" charset="0"/>
              </a:rPr>
              <a:t>W. Chen, “Intelligent manufacturing production line data monitoring system for industrial internet of things”, Computer Communications, vol. 151, pp. 31-41, 2020.</a:t>
            </a:r>
          </a:p>
          <a:p>
            <a:pPr algn="just"/>
            <a:r>
              <a:rPr lang="en-US" sz="2400" dirty="0">
                <a:latin typeface="Times New Roman" panose="02020603050405020304" pitchFamily="18" charset="0"/>
                <a:cs typeface="Times New Roman" panose="02020603050405020304" pitchFamily="18" charset="0"/>
              </a:rPr>
              <a:t>A. Zanella, N. Bui, A. Castellani, L. Vangelista and M. Zorzi, "Internet of Things for Smart Cities," in IEEE Internet of Things Journal, 2014.</a:t>
            </a:r>
          </a:p>
          <a:p>
            <a:pPr algn="just"/>
            <a:r>
              <a:rPr lang="en-US" sz="2400" dirty="0">
                <a:latin typeface="Times New Roman" panose="02020603050405020304" pitchFamily="18" charset="0"/>
                <a:cs typeface="Times New Roman" panose="02020603050405020304" pitchFamily="18" charset="0"/>
              </a:rPr>
              <a:t>Gubbi, J., Buyya, R., Marusic, S., &amp; Palaniswami, M. (2013). Internet of Things (IoT): A vision, architectural elements, and future directions. Future Generation Computer Systems, Elsevier.</a:t>
            </a:r>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7B247EF-99AB-860D-8C1C-F791924842C3}"/>
              </a:ext>
            </a:extLst>
          </p:cNvPr>
          <p:cNvSpPr>
            <a:spLocks noGrp="1"/>
          </p:cNvSpPr>
          <p:nvPr>
            <p:ph type="ftr" sz="quarter" idx="11"/>
          </p:nvPr>
        </p:nvSpPr>
        <p:spPr/>
        <p:txBody>
          <a:bodyPr/>
          <a:lstStyle/>
          <a:p>
            <a:r>
              <a:rPr lang="en-US"/>
              <a:t>Vel Tech Rangarajan Dr. Sagunthala R&amp;D Institute of Science and Technology</a:t>
            </a:r>
            <a:endParaRPr lang="en-US" dirty="0"/>
          </a:p>
        </p:txBody>
      </p:sp>
      <p:sp>
        <p:nvSpPr>
          <p:cNvPr id="5" name="Slide Number Placeholder 4">
            <a:extLst>
              <a:ext uri="{FF2B5EF4-FFF2-40B4-BE49-F238E27FC236}">
                <a16:creationId xmlns:a16="http://schemas.microsoft.com/office/drawing/2014/main" id="{35E7935B-6BF9-B025-0332-1FA8DD4C1A5F}"/>
              </a:ext>
            </a:extLst>
          </p:cNvPr>
          <p:cNvSpPr>
            <a:spLocks noGrp="1"/>
          </p:cNvSpPr>
          <p:nvPr>
            <p:ph type="sldNum" sz="quarter" idx="12"/>
          </p:nvPr>
        </p:nvSpPr>
        <p:spPr/>
        <p:txBody>
          <a:bodyPr/>
          <a:lstStyle/>
          <a:p>
            <a:fld id="{8E4F4909-AB91-4702-BFA2-E3C21A7DF79A}" type="slidenum">
              <a:rPr lang="en-US" smtClean="0"/>
              <a:t>28</a:t>
            </a:fld>
            <a:endParaRPr lang="en-US"/>
          </a:p>
        </p:txBody>
      </p:sp>
    </p:spTree>
    <p:extLst>
      <p:ext uri="{BB962C8B-B14F-4D97-AF65-F5344CB8AC3E}">
        <p14:creationId xmlns:p14="http://schemas.microsoft.com/office/powerpoint/2010/main" val="3728525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BAC1-5ADC-E242-D0A7-6B8DC524D767}"/>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D1126A89-6C6B-C599-C1D5-B72712E04E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 y="188640"/>
            <a:ext cx="10287000" cy="6167712"/>
          </a:xfrm>
        </p:spPr>
      </p:pic>
      <p:sp>
        <p:nvSpPr>
          <p:cNvPr id="4" name="Footer Placeholder 3">
            <a:extLst>
              <a:ext uri="{FF2B5EF4-FFF2-40B4-BE49-F238E27FC236}">
                <a16:creationId xmlns:a16="http://schemas.microsoft.com/office/drawing/2014/main" id="{05D952F6-3DA5-ABC5-4000-B0F6DAC99F66}"/>
              </a:ext>
            </a:extLst>
          </p:cNvPr>
          <p:cNvSpPr>
            <a:spLocks noGrp="1"/>
          </p:cNvSpPr>
          <p:nvPr>
            <p:ph type="ftr" sz="quarter" idx="11"/>
          </p:nvPr>
        </p:nvSpPr>
        <p:spPr/>
        <p:txBody>
          <a:bodyPr/>
          <a:lstStyle/>
          <a:p>
            <a:r>
              <a:rPr lang="en-US"/>
              <a:t>Vel Tech Rangarajan Dr. Sagunthala R&amp;D Institute of Science and Technology</a:t>
            </a:r>
            <a:endParaRPr lang="en-US" dirty="0"/>
          </a:p>
        </p:txBody>
      </p:sp>
      <p:sp>
        <p:nvSpPr>
          <p:cNvPr id="5" name="Slide Number Placeholder 4">
            <a:extLst>
              <a:ext uri="{FF2B5EF4-FFF2-40B4-BE49-F238E27FC236}">
                <a16:creationId xmlns:a16="http://schemas.microsoft.com/office/drawing/2014/main" id="{42F8D7D1-5C89-CEDB-82D4-D92064C85F8E}"/>
              </a:ext>
            </a:extLst>
          </p:cNvPr>
          <p:cNvSpPr>
            <a:spLocks noGrp="1"/>
          </p:cNvSpPr>
          <p:nvPr>
            <p:ph type="sldNum" sz="quarter" idx="12"/>
          </p:nvPr>
        </p:nvSpPr>
        <p:spPr/>
        <p:txBody>
          <a:bodyPr/>
          <a:lstStyle/>
          <a:p>
            <a:fld id="{8E4F4909-AB91-4702-BFA2-E3C21A7DF79A}" type="slidenum">
              <a:rPr lang="en-US" smtClean="0"/>
              <a:t>29</a:t>
            </a:fld>
            <a:endParaRPr lang="en-US"/>
          </a:p>
        </p:txBody>
      </p:sp>
    </p:spTree>
    <p:extLst>
      <p:ext uri="{BB962C8B-B14F-4D97-AF65-F5344CB8AC3E}">
        <p14:creationId xmlns:p14="http://schemas.microsoft.com/office/powerpoint/2010/main" val="748296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BCD47-849C-D0BA-5D3B-FCC3EDE8352F}"/>
              </a:ext>
            </a:extLst>
          </p:cNvPr>
          <p:cNvSpPr>
            <a:spLocks noGrp="1"/>
          </p:cNvSpPr>
          <p:nvPr>
            <p:ph type="title"/>
          </p:nvPr>
        </p:nvSpPr>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20B6CFB2-22DD-BA45-C67F-E8F9316E7685}"/>
              </a:ext>
            </a:extLst>
          </p:cNvPr>
          <p:cNvSpPr>
            <a:spLocks noGrp="1"/>
          </p:cNvSpPr>
          <p:nvPr>
            <p:ph idx="1"/>
          </p:nvPr>
        </p:nvSpPr>
        <p:spPr/>
        <p:txBody>
          <a:bodyPr>
            <a:normAutofit fontScale="92500" lnSpcReduction="20000"/>
          </a:bodyPr>
          <a:lstStyle/>
          <a:p>
            <a:pPr algn="just"/>
            <a:r>
              <a:rPr lang="en-US" sz="2800" dirty="0">
                <a:latin typeface="Times New Roman" panose="02020603050405020304" pitchFamily="18" charset="0"/>
                <a:cs typeface="Times New Roman" panose="02020603050405020304" pitchFamily="18" charset="0"/>
              </a:rPr>
              <a:t>Industrial 4.0 needs a device which has an ability to collect and store data from different parts of the industry regularly for monitoring, and this data can be used for Forecasting and Predictive Analysis through Machine Learning (ML). In  this work we design and developed a smart data logger using ESP32 microcontroller to interface the multiple industrial sensors via Modbus RS485 for collecting real time data from different part of industries. This project integrates a Real Time Clock (RTC) Module for accurate date and time stamping and a memory card (SD) module for local storage, ensuring data integrity even in network failures. Additionally, ESP32 hosts a cloud platform things board over Wi-Fi, enabling real time data visualization via MQTT protocol. It works effectively with low-power consumption it can be suitable for applications in Remote as well as Urban areas.</a:t>
            </a:r>
          </a:p>
        </p:txBody>
      </p:sp>
      <p:sp>
        <p:nvSpPr>
          <p:cNvPr id="4" name="Footer Placeholder 3">
            <a:extLst>
              <a:ext uri="{FF2B5EF4-FFF2-40B4-BE49-F238E27FC236}">
                <a16:creationId xmlns:a16="http://schemas.microsoft.com/office/drawing/2014/main" id="{8415447E-71C0-2F5D-AAB7-177C8CDABFB4}"/>
              </a:ext>
            </a:extLst>
          </p:cNvPr>
          <p:cNvSpPr>
            <a:spLocks noGrp="1"/>
          </p:cNvSpPr>
          <p:nvPr>
            <p:ph type="ftr" sz="quarter" idx="11"/>
          </p:nvPr>
        </p:nvSpPr>
        <p:spPr/>
        <p:txBody>
          <a:bodyPr/>
          <a:lstStyle/>
          <a:p>
            <a:r>
              <a:rPr lang="en-US"/>
              <a:t>Vel Tech Rangarajan Dr. Sagunthala R&amp;D Institute of Science and Technology</a:t>
            </a:r>
            <a:endParaRPr lang="en-US" dirty="0"/>
          </a:p>
        </p:txBody>
      </p:sp>
      <p:sp>
        <p:nvSpPr>
          <p:cNvPr id="5" name="Slide Number Placeholder 4">
            <a:extLst>
              <a:ext uri="{FF2B5EF4-FFF2-40B4-BE49-F238E27FC236}">
                <a16:creationId xmlns:a16="http://schemas.microsoft.com/office/drawing/2014/main" id="{26F9843B-9F53-D396-9790-2D514C18B034}"/>
              </a:ext>
            </a:extLst>
          </p:cNvPr>
          <p:cNvSpPr>
            <a:spLocks noGrp="1"/>
          </p:cNvSpPr>
          <p:nvPr>
            <p:ph type="sldNum" sz="quarter" idx="12"/>
          </p:nvPr>
        </p:nvSpPr>
        <p:spPr/>
        <p:txBody>
          <a:bodyPr/>
          <a:lstStyle/>
          <a:p>
            <a:fld id="{8E4F4909-AB91-4702-BFA2-E3C21A7DF79A}" type="slidenum">
              <a:rPr lang="en-US" smtClean="0"/>
              <a:t>3</a:t>
            </a:fld>
            <a:endParaRPr lang="en-US"/>
          </a:p>
        </p:txBody>
      </p:sp>
    </p:spTree>
    <p:extLst>
      <p:ext uri="{BB962C8B-B14F-4D97-AF65-F5344CB8AC3E}">
        <p14:creationId xmlns:p14="http://schemas.microsoft.com/office/powerpoint/2010/main" val="1498068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E4F4909-AB91-4702-BFA2-E3C21A7DF79A}" type="slidenum">
              <a:rPr lang="en-US" smtClean="0"/>
              <a:t>30</a:t>
            </a:fld>
            <a:endParaRPr lang="en-US"/>
          </a:p>
        </p:txBody>
      </p:sp>
      <p:sp>
        <p:nvSpPr>
          <p:cNvPr id="6" name="Footer Placeholder 5"/>
          <p:cNvSpPr>
            <a:spLocks noGrp="1"/>
          </p:cNvSpPr>
          <p:nvPr>
            <p:ph type="ftr" sz="quarter" idx="11"/>
          </p:nvPr>
        </p:nvSpPr>
        <p:spPr/>
        <p:txBody>
          <a:bodyPr/>
          <a:lstStyle/>
          <a:p>
            <a:r>
              <a:rPr lang="en-US"/>
              <a:t>Vel Tech Rangarajan Dr. Sagunthala R&amp;D Institute of Science and Technology</a:t>
            </a:r>
            <a:endParaRPr lang="en-US" dirty="0"/>
          </a:p>
        </p:txBody>
      </p:sp>
      <p:pic>
        <p:nvPicPr>
          <p:cNvPr id="1026" name="Picture 2" descr="Happy National Thank You Day! - Inventionla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664" y="2564904"/>
            <a:ext cx="5171728" cy="22626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2C665-2923-514D-95DC-72C0468D85CF}"/>
              </a:ext>
            </a:extLst>
          </p:cNvPr>
          <p:cNvSpPr>
            <a:spLocks noGrp="1"/>
          </p:cNvSpPr>
          <p:nvPr>
            <p:ph type="title"/>
          </p:nvPr>
        </p:nvSpPr>
        <p:spPr/>
        <p:txBody>
          <a:bodyPr/>
          <a:lstStyle/>
          <a:p>
            <a:r>
              <a:rPr lang="en-IN" dirty="0">
                <a:solidFill>
                  <a:srgbClr val="FF0000"/>
                </a:solidFill>
                <a:latin typeface="Times New Roman" panose="02020603050405020304" pitchFamily="18" charset="0"/>
                <a:cs typeface="Times New Roman" panose="02020603050405020304" pitchFamily="18" charset="0"/>
              </a:rPr>
              <a:t>Introduction</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FA46114-0E3A-4C76-A258-C2E81180A873}"/>
              </a:ext>
            </a:extLst>
          </p:cNvPr>
          <p:cNvSpPr>
            <a:spLocks noGrp="1"/>
          </p:cNvSpPr>
          <p:nvPr>
            <p:ph idx="1"/>
          </p:nvPr>
        </p:nvSpPr>
        <p:spPr/>
        <p:txBody>
          <a:bodyPr>
            <a:normAutofit fontScale="92500" lnSpcReduction="10000"/>
          </a:bodyPr>
          <a:lstStyle/>
          <a:p>
            <a:pPr algn="just"/>
            <a:r>
              <a:rPr lang="en-US" dirty="0">
                <a:latin typeface="Times New Roman" panose="02020603050405020304" pitchFamily="18" charset="0"/>
                <a:cs typeface="Times New Roman" panose="02020603050405020304" pitchFamily="18" charset="0"/>
              </a:rPr>
              <a:t>Industry 4.0 represents the integration of cyber-physical systems, the Internet of Things (IoT), and smart automation into industrial processes. At the core of this transformation lies the ability to collect, process, and analyze real-time data to enable predictive maintenance, optimization, and decision-making. A data logger is an essential tool for this purpose, designed to monitor and record critical parameters like temperature, humidity, vibration, energy usage, and more. By seamlessly capturing data from sensors, a data logger enables industries to transition into smart and interconnected systems</a:t>
            </a:r>
            <a:r>
              <a:rPr lang="en-US" dirty="0"/>
              <a:t>.</a:t>
            </a:r>
            <a:endParaRPr lang="en-IN"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B87C29E-04C2-3D22-E729-99793C8E9AFC}"/>
              </a:ext>
            </a:extLst>
          </p:cNvPr>
          <p:cNvSpPr>
            <a:spLocks noGrp="1"/>
          </p:cNvSpPr>
          <p:nvPr>
            <p:ph type="ftr" sz="quarter" idx="11"/>
          </p:nvPr>
        </p:nvSpPr>
        <p:spPr/>
        <p:txBody>
          <a:bodyPr/>
          <a:lstStyle/>
          <a:p>
            <a:r>
              <a:rPr lang="en-US"/>
              <a:t>Vel Tech Rangarajan Dr. Sagunthala R&amp;D Institute of Science and Technology</a:t>
            </a:r>
            <a:endParaRPr lang="en-US" dirty="0"/>
          </a:p>
        </p:txBody>
      </p:sp>
      <p:sp>
        <p:nvSpPr>
          <p:cNvPr id="5" name="Slide Number Placeholder 4">
            <a:extLst>
              <a:ext uri="{FF2B5EF4-FFF2-40B4-BE49-F238E27FC236}">
                <a16:creationId xmlns:a16="http://schemas.microsoft.com/office/drawing/2014/main" id="{8CE6EBE9-7094-26E3-2513-B9F99F863FE3}"/>
              </a:ext>
            </a:extLst>
          </p:cNvPr>
          <p:cNvSpPr>
            <a:spLocks noGrp="1"/>
          </p:cNvSpPr>
          <p:nvPr>
            <p:ph type="sldNum" sz="quarter" idx="12"/>
          </p:nvPr>
        </p:nvSpPr>
        <p:spPr/>
        <p:txBody>
          <a:bodyPr/>
          <a:lstStyle/>
          <a:p>
            <a:fld id="{8E4F4909-AB91-4702-BFA2-E3C21A7DF79A}" type="slidenum">
              <a:rPr lang="en-US" smtClean="0"/>
              <a:t>4</a:t>
            </a:fld>
            <a:endParaRPr lang="en-US"/>
          </a:p>
        </p:txBody>
      </p:sp>
    </p:spTree>
    <p:extLst>
      <p:ext uri="{BB962C8B-B14F-4D97-AF65-F5344CB8AC3E}">
        <p14:creationId xmlns:p14="http://schemas.microsoft.com/office/powerpoint/2010/main" val="3590088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9F186-DFEF-2A9E-5298-7A68CA032AE0}"/>
              </a:ext>
            </a:extLst>
          </p:cNvPr>
          <p:cNvSpPr>
            <a:spLocks noGrp="1"/>
          </p:cNvSpPr>
          <p:nvPr>
            <p:ph type="title"/>
          </p:nvPr>
        </p:nvSpPr>
        <p:spPr>
          <a:xfrm>
            <a:off x="571500" y="82946"/>
            <a:ext cx="10287000" cy="778098"/>
          </a:xfrm>
        </p:spPr>
        <p:txBody>
          <a:bodyPr>
            <a:normAutofit fontScale="90000"/>
          </a:bodyPr>
          <a:lstStyle/>
          <a:p>
            <a:br>
              <a:rPr lang="en-IN" dirty="0"/>
            </a:br>
            <a:r>
              <a:rPr lang="en-IN" sz="4900" dirty="0">
                <a:solidFill>
                  <a:srgbClr val="FF0000"/>
                </a:solidFill>
                <a:latin typeface="Times New Roman" panose="02020603050405020304" pitchFamily="18" charset="0"/>
                <a:cs typeface="Times New Roman" panose="02020603050405020304" pitchFamily="18" charset="0"/>
              </a:rPr>
              <a:t>Literature survey</a:t>
            </a:r>
            <a:br>
              <a:rPr lang="en-IN" dirty="0"/>
            </a:br>
            <a:endParaRPr lang="en-IN" dirty="0"/>
          </a:p>
        </p:txBody>
      </p:sp>
      <p:sp>
        <p:nvSpPr>
          <p:cNvPr id="4" name="Footer Placeholder 3">
            <a:extLst>
              <a:ext uri="{FF2B5EF4-FFF2-40B4-BE49-F238E27FC236}">
                <a16:creationId xmlns:a16="http://schemas.microsoft.com/office/drawing/2014/main" id="{D2F5484D-3AA0-0C90-A30C-11FCEDEF53BD}"/>
              </a:ext>
            </a:extLst>
          </p:cNvPr>
          <p:cNvSpPr>
            <a:spLocks noGrp="1"/>
          </p:cNvSpPr>
          <p:nvPr>
            <p:ph type="ftr" sz="quarter" idx="11"/>
          </p:nvPr>
        </p:nvSpPr>
        <p:spPr/>
        <p:txBody>
          <a:bodyPr/>
          <a:lstStyle/>
          <a:p>
            <a:r>
              <a:rPr lang="en-US"/>
              <a:t>Vel Tech Rangarajan Dr. Sagunthala R&amp;D Institute of Science and Technology</a:t>
            </a:r>
            <a:endParaRPr lang="en-US" dirty="0"/>
          </a:p>
        </p:txBody>
      </p:sp>
      <p:sp>
        <p:nvSpPr>
          <p:cNvPr id="5" name="Slide Number Placeholder 4">
            <a:extLst>
              <a:ext uri="{FF2B5EF4-FFF2-40B4-BE49-F238E27FC236}">
                <a16:creationId xmlns:a16="http://schemas.microsoft.com/office/drawing/2014/main" id="{988E0909-18D7-D6DD-A5B7-E750024B1E40}"/>
              </a:ext>
            </a:extLst>
          </p:cNvPr>
          <p:cNvSpPr>
            <a:spLocks noGrp="1"/>
          </p:cNvSpPr>
          <p:nvPr>
            <p:ph type="sldNum" sz="quarter" idx="12"/>
          </p:nvPr>
        </p:nvSpPr>
        <p:spPr/>
        <p:txBody>
          <a:bodyPr/>
          <a:lstStyle/>
          <a:p>
            <a:fld id="{8E4F4909-AB91-4702-BFA2-E3C21A7DF79A}" type="slidenum">
              <a:rPr lang="en-US" smtClean="0"/>
              <a:t>5</a:t>
            </a:fld>
            <a:endParaRPr lang="en-US"/>
          </a:p>
        </p:txBody>
      </p:sp>
      <p:graphicFrame>
        <p:nvGraphicFramePr>
          <p:cNvPr id="6" name="Table 2">
            <a:extLst>
              <a:ext uri="{FF2B5EF4-FFF2-40B4-BE49-F238E27FC236}">
                <a16:creationId xmlns:a16="http://schemas.microsoft.com/office/drawing/2014/main" id="{E9FC6004-99AE-E6AC-BD49-7ACD856B377D}"/>
              </a:ext>
            </a:extLst>
          </p:cNvPr>
          <p:cNvGraphicFramePr>
            <a:graphicFrameLocks/>
          </p:cNvGraphicFramePr>
          <p:nvPr/>
        </p:nvGraphicFramePr>
        <p:xfrm>
          <a:off x="458416" y="861045"/>
          <a:ext cx="10513167" cy="5404124"/>
        </p:xfrm>
        <a:graphic>
          <a:graphicData uri="http://schemas.openxmlformats.org/drawingml/2006/table">
            <a:tbl>
              <a:tblPr firstRow="1" bandRow="1">
                <a:tableStyleId>{5C22544A-7EE6-4342-B048-85BDC9FD1C3A}</a:tableStyleId>
              </a:tblPr>
              <a:tblGrid>
                <a:gridCol w="971832">
                  <a:extLst>
                    <a:ext uri="{9D8B030D-6E8A-4147-A177-3AD203B41FA5}">
                      <a16:colId xmlns:a16="http://schemas.microsoft.com/office/drawing/2014/main" val="1208860049"/>
                    </a:ext>
                  </a:extLst>
                </a:gridCol>
                <a:gridCol w="1908488">
                  <a:extLst>
                    <a:ext uri="{9D8B030D-6E8A-4147-A177-3AD203B41FA5}">
                      <a16:colId xmlns:a16="http://schemas.microsoft.com/office/drawing/2014/main" val="20000"/>
                    </a:ext>
                  </a:extLst>
                </a:gridCol>
                <a:gridCol w="2243759">
                  <a:extLst>
                    <a:ext uri="{9D8B030D-6E8A-4147-A177-3AD203B41FA5}">
                      <a16:colId xmlns:a16="http://schemas.microsoft.com/office/drawing/2014/main" val="20001"/>
                    </a:ext>
                  </a:extLst>
                </a:gridCol>
                <a:gridCol w="1884699">
                  <a:extLst>
                    <a:ext uri="{9D8B030D-6E8A-4147-A177-3AD203B41FA5}">
                      <a16:colId xmlns:a16="http://schemas.microsoft.com/office/drawing/2014/main" val="20002"/>
                    </a:ext>
                  </a:extLst>
                </a:gridCol>
                <a:gridCol w="1672550">
                  <a:extLst>
                    <a:ext uri="{9D8B030D-6E8A-4147-A177-3AD203B41FA5}">
                      <a16:colId xmlns:a16="http://schemas.microsoft.com/office/drawing/2014/main" val="20003"/>
                    </a:ext>
                  </a:extLst>
                </a:gridCol>
                <a:gridCol w="1831839">
                  <a:extLst>
                    <a:ext uri="{9D8B030D-6E8A-4147-A177-3AD203B41FA5}">
                      <a16:colId xmlns:a16="http://schemas.microsoft.com/office/drawing/2014/main" val="20004"/>
                    </a:ext>
                  </a:extLst>
                </a:gridCol>
              </a:tblGrid>
              <a:tr h="505950">
                <a:tc>
                  <a:txBody>
                    <a:bodyPr/>
                    <a:lstStyle/>
                    <a:p>
                      <a:r>
                        <a:rPr lang="en-IN" sz="1400" dirty="0">
                          <a:latin typeface="Times New Roman" panose="02020603050405020304" pitchFamily="18" charset="0"/>
                          <a:cs typeface="Times New Roman" panose="02020603050405020304" pitchFamily="18" charset="0"/>
                        </a:rPr>
                        <a:t>Sl. No</a:t>
                      </a:r>
                    </a:p>
                  </a:txBody>
                  <a:tcPr marL="91446" marR="91446" marT="45706" marB="45706"/>
                </a:tc>
                <a:tc>
                  <a:txBody>
                    <a:bodyPr/>
                    <a:lstStyle/>
                    <a:p>
                      <a:r>
                        <a:rPr lang="en-US" sz="1400" dirty="0">
                          <a:latin typeface="Times New Roman" panose="02020603050405020304" pitchFamily="18" charset="0"/>
                          <a:cs typeface="Times New Roman" panose="02020603050405020304" pitchFamily="18" charset="0"/>
                        </a:rPr>
                        <a:t>         Authors</a:t>
                      </a:r>
                      <a:endParaRPr lang="en-IN" sz="1400" dirty="0">
                        <a:latin typeface="Times New Roman" panose="02020603050405020304" pitchFamily="18" charset="0"/>
                        <a:cs typeface="Times New Roman" panose="02020603050405020304" pitchFamily="18" charset="0"/>
                      </a:endParaRPr>
                    </a:p>
                  </a:txBody>
                  <a:tcPr marL="91446" marR="91446" marT="45706" marB="45706"/>
                </a:tc>
                <a:tc>
                  <a:txBody>
                    <a:bodyPr/>
                    <a:lstStyle/>
                    <a:p>
                      <a:pPr algn="ctr"/>
                      <a:r>
                        <a:rPr lang="en-US" sz="1400" dirty="0">
                          <a:latin typeface="Times New Roman" panose="02020603050405020304" pitchFamily="18" charset="0"/>
                          <a:cs typeface="Times New Roman" panose="02020603050405020304" pitchFamily="18" charset="0"/>
                        </a:rPr>
                        <a:t>Title</a:t>
                      </a:r>
                      <a:endParaRPr lang="en-IN" sz="1400" dirty="0">
                        <a:latin typeface="Times New Roman" panose="02020603050405020304" pitchFamily="18" charset="0"/>
                        <a:cs typeface="Times New Roman" panose="02020603050405020304" pitchFamily="18" charset="0"/>
                      </a:endParaRPr>
                    </a:p>
                  </a:txBody>
                  <a:tcPr marL="91446" marR="91446" marT="45706" marB="45706"/>
                </a:tc>
                <a:tc>
                  <a:txBody>
                    <a:bodyPr/>
                    <a:lstStyle/>
                    <a:p>
                      <a:pPr algn="ctr"/>
                      <a:r>
                        <a:rPr lang="en-US" sz="1400" dirty="0">
                          <a:latin typeface="Times New Roman" panose="02020603050405020304" pitchFamily="18" charset="0"/>
                          <a:cs typeface="Times New Roman" panose="02020603050405020304" pitchFamily="18" charset="0"/>
                        </a:rPr>
                        <a:t>Journal Details with Year</a:t>
                      </a:r>
                      <a:endParaRPr lang="en-IN" sz="1400" dirty="0">
                        <a:latin typeface="Times New Roman" panose="02020603050405020304" pitchFamily="18" charset="0"/>
                        <a:cs typeface="Times New Roman" panose="02020603050405020304" pitchFamily="18" charset="0"/>
                      </a:endParaRPr>
                    </a:p>
                  </a:txBody>
                  <a:tcPr marL="91446" marR="91446" marT="45706" marB="45706"/>
                </a:tc>
                <a:tc>
                  <a:txBody>
                    <a:bodyPr/>
                    <a:lstStyle/>
                    <a:p>
                      <a:pPr algn="ctr"/>
                      <a:r>
                        <a:rPr lang="en-US" sz="1400" dirty="0">
                          <a:latin typeface="Times New Roman" panose="02020603050405020304" pitchFamily="18" charset="0"/>
                          <a:cs typeface="Times New Roman" panose="02020603050405020304" pitchFamily="18" charset="0"/>
                        </a:rPr>
                        <a:t>Study</a:t>
                      </a:r>
                      <a:endParaRPr lang="en-IN" sz="1400" dirty="0">
                        <a:latin typeface="Times New Roman" panose="02020603050405020304" pitchFamily="18" charset="0"/>
                        <a:cs typeface="Times New Roman" panose="02020603050405020304" pitchFamily="18" charset="0"/>
                      </a:endParaRPr>
                    </a:p>
                  </a:txBody>
                  <a:tcPr marL="91446" marR="91446" marT="45706" marB="45706"/>
                </a:tc>
                <a:tc>
                  <a:txBody>
                    <a:bodyPr/>
                    <a:lstStyle/>
                    <a:p>
                      <a:pPr algn="ctr"/>
                      <a:r>
                        <a:rPr lang="en-US" sz="1400" dirty="0">
                          <a:latin typeface="Times New Roman" panose="02020603050405020304" pitchFamily="18" charset="0"/>
                          <a:cs typeface="Times New Roman" panose="02020603050405020304" pitchFamily="18" charset="0"/>
                        </a:rPr>
                        <a:t>Inference</a:t>
                      </a:r>
                      <a:endParaRPr lang="en-IN" sz="1400" dirty="0">
                        <a:latin typeface="Times New Roman" panose="02020603050405020304" pitchFamily="18" charset="0"/>
                        <a:cs typeface="Times New Roman" panose="02020603050405020304" pitchFamily="18" charset="0"/>
                      </a:endParaRPr>
                    </a:p>
                  </a:txBody>
                  <a:tcPr marL="91446" marR="91446" marT="45706" marB="45706"/>
                </a:tc>
                <a:extLst>
                  <a:ext uri="{0D108BD9-81ED-4DB2-BD59-A6C34878D82A}">
                    <a16:rowId xmlns:a16="http://schemas.microsoft.com/office/drawing/2014/main" val="10000"/>
                  </a:ext>
                </a:extLst>
              </a:tr>
              <a:tr h="1073220">
                <a:tc>
                  <a:txBody>
                    <a:bodyPr/>
                    <a:lstStyle/>
                    <a:p>
                      <a:pPr algn="ctr"/>
                      <a:r>
                        <a:rPr lang="en-IN" sz="1400" dirty="0">
                          <a:latin typeface="Times New Roman" panose="02020603050405020304" pitchFamily="18" charset="0"/>
                          <a:cs typeface="Times New Roman" panose="02020603050405020304" pitchFamily="18" charset="0"/>
                        </a:rPr>
                        <a:t>1</a:t>
                      </a:r>
                    </a:p>
                  </a:txBody>
                  <a:tcPr marL="91446" marR="91446" marT="45706" marB="45706"/>
                </a:tc>
                <a:tc>
                  <a:txBody>
                    <a:bodyPr/>
                    <a:lstStyle/>
                    <a:p>
                      <a:pPr algn="ctr"/>
                      <a:r>
                        <a:rPr lang="en-US" sz="1400" dirty="0">
                          <a:latin typeface="Times New Roman" panose="02020603050405020304" pitchFamily="18" charset="0"/>
                          <a:cs typeface="Times New Roman" panose="02020603050405020304" pitchFamily="18" charset="0"/>
                        </a:rPr>
                        <a:t>Debasish Mishra, Ashok Priyadarshi, Sarthak M. Das</a:t>
                      </a:r>
                      <a:endParaRPr lang="en-IN" sz="1400" dirty="0">
                        <a:latin typeface="Times New Roman" panose="02020603050405020304" pitchFamily="18" charset="0"/>
                        <a:cs typeface="Times New Roman" panose="02020603050405020304" pitchFamily="18" charset="0"/>
                      </a:endParaRPr>
                    </a:p>
                  </a:txBody>
                  <a:tcPr marL="91446" marR="91446" marT="45706" marB="4570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a:latin typeface="Times New Roman" panose="02020603050405020304" pitchFamily="18" charset="0"/>
                          <a:cs typeface="Times New Roman" panose="02020603050405020304" pitchFamily="18" charset="0"/>
                        </a:rPr>
                        <a:t>Industry 4.0 Application in Manufacturing for Real-Time Monitoring and Control</a:t>
                      </a:r>
                      <a:r>
                        <a:rPr lang="en-US" sz="1400" dirty="0"/>
                        <a:t>"</a:t>
                      </a:r>
                      <a:endParaRPr lang="en-US" sz="1400" b="1" i="0" kern="1200" dirty="0">
                        <a:solidFill>
                          <a:schemeClr val="dk1"/>
                        </a:solidFill>
                        <a:effectLst/>
                        <a:latin typeface="+mn-lt"/>
                        <a:ea typeface="+mn-ea"/>
                        <a:cs typeface="+mn-cs"/>
                      </a:endParaRPr>
                    </a:p>
                  </a:txBody>
                  <a:tcPr marL="91446" marR="91446" marT="45706" marB="45706"/>
                </a:tc>
                <a:tc>
                  <a:txBody>
                    <a:bodyPr/>
                    <a:lstStyle/>
                    <a:p>
                      <a:pPr algn="ctr"/>
                      <a:r>
                        <a:rPr lang="en-US" sz="1400" dirty="0">
                          <a:latin typeface="Times New Roman" panose="02020603050405020304" pitchFamily="18" charset="0"/>
                          <a:cs typeface="Times New Roman" panose="02020603050405020304" pitchFamily="18" charset="0"/>
                        </a:rPr>
                        <a:t>Journal of Dynamics, Monitoring and Diagnostics 2021</a:t>
                      </a:r>
                      <a:endParaRPr lang="en-IN" sz="1400" dirty="0">
                        <a:latin typeface="Times New Roman" panose="02020603050405020304" pitchFamily="18" charset="0"/>
                        <a:cs typeface="Times New Roman" panose="02020603050405020304" pitchFamily="18" charset="0"/>
                      </a:endParaRPr>
                    </a:p>
                  </a:txBody>
                  <a:tcPr marL="91446" marR="91446" marT="45706" marB="45706"/>
                </a:tc>
                <a:tc>
                  <a:txBody>
                    <a:bodyPr/>
                    <a:lstStyle/>
                    <a:p>
                      <a:pPr algn="ctr"/>
                      <a:r>
                        <a:rPr lang="en-IN" sz="1400" dirty="0">
                          <a:latin typeface="Times New Roman" panose="02020603050405020304" pitchFamily="18" charset="0"/>
                          <a:cs typeface="Times New Roman" panose="02020603050405020304" pitchFamily="18" charset="0"/>
                        </a:rPr>
                        <a:t>Data logging in Industrial  applications</a:t>
                      </a:r>
                    </a:p>
                  </a:txBody>
                  <a:tcPr marL="91446" marR="91446" marT="45706" marB="45706"/>
                </a:tc>
                <a:tc>
                  <a:txBody>
                    <a:bodyPr/>
                    <a:lstStyle/>
                    <a:p>
                      <a:pPr algn="ctr"/>
                      <a:r>
                        <a:rPr lang="en-IN" sz="1400" dirty="0">
                          <a:latin typeface="Times New Roman" panose="02020603050405020304" pitchFamily="18" charset="0"/>
                          <a:cs typeface="Times New Roman" panose="02020603050405020304" pitchFamily="18" charset="0"/>
                        </a:rPr>
                        <a:t>Selecting necessary industrial standard sensors and actuators along with Modbus</a:t>
                      </a:r>
                    </a:p>
                  </a:txBody>
                  <a:tcPr marL="91446" marR="91446" marT="45706" marB="45706"/>
                </a:tc>
                <a:extLst>
                  <a:ext uri="{0D108BD9-81ED-4DB2-BD59-A6C34878D82A}">
                    <a16:rowId xmlns:a16="http://schemas.microsoft.com/office/drawing/2014/main" val="10001"/>
                  </a:ext>
                </a:extLst>
              </a:tr>
              <a:tr h="1270924">
                <a:tc>
                  <a:txBody>
                    <a:bodyPr/>
                    <a:lstStyle/>
                    <a:p>
                      <a:pPr algn="ctr"/>
                      <a:r>
                        <a:rPr lang="en-IN" sz="1400" dirty="0">
                          <a:latin typeface="Times New Roman" panose="02020603050405020304" pitchFamily="18" charset="0"/>
                          <a:cs typeface="Times New Roman" panose="02020603050405020304" pitchFamily="18" charset="0"/>
                        </a:rPr>
                        <a:t>2</a:t>
                      </a:r>
                    </a:p>
                  </a:txBody>
                  <a:tcPr marL="91446" marR="91446" marT="45706" marB="45706"/>
                </a:tc>
                <a:tc>
                  <a:txBody>
                    <a:bodyPr/>
                    <a:lstStyle/>
                    <a:p>
                      <a:pPr algn="ctr"/>
                      <a:r>
                        <a:rPr lang="en-US" sz="1400" dirty="0">
                          <a:latin typeface="Times New Roman" panose="02020603050405020304" pitchFamily="18" charset="0"/>
                          <a:cs typeface="Times New Roman" panose="02020603050405020304" pitchFamily="18" charset="0"/>
                        </a:rPr>
                        <a:t>Ved P. Mishra, Charu Jain, and Aarti Chugh</a:t>
                      </a:r>
                      <a:endParaRPr lang="en-IN" sz="1400" dirty="0">
                        <a:latin typeface="Times New Roman" panose="02020603050405020304" pitchFamily="18" charset="0"/>
                        <a:cs typeface="Times New Roman" panose="02020603050405020304" pitchFamily="18" charset="0"/>
                      </a:endParaRPr>
                    </a:p>
                  </a:txBody>
                  <a:tcPr marL="91446" marR="91446" marT="45706" marB="45706"/>
                </a:tc>
                <a:tc>
                  <a:txBody>
                    <a:bodyPr/>
                    <a:lstStyle/>
                    <a:p>
                      <a:pPr algn="l"/>
                      <a:r>
                        <a:rPr lang="en-US" sz="1400" dirty="0"/>
                        <a:t>"</a:t>
                      </a:r>
                      <a:r>
                        <a:rPr lang="en-US" sz="1400" dirty="0">
                          <a:latin typeface="Times New Roman" panose="02020603050405020304" pitchFamily="18" charset="0"/>
                          <a:cs typeface="Times New Roman" panose="02020603050405020304" pitchFamily="18" charset="0"/>
                        </a:rPr>
                        <a:t>IoT-Based Data Logger for Environmental Monitoring</a:t>
                      </a:r>
                      <a:r>
                        <a:rPr lang="en-US" sz="1400" dirty="0"/>
                        <a:t>"</a:t>
                      </a:r>
                      <a:endParaRPr lang="en-IN" sz="1400" dirty="0">
                        <a:latin typeface="Times New Roman" panose="02020603050405020304" pitchFamily="18" charset="0"/>
                        <a:cs typeface="Times New Roman" panose="02020603050405020304" pitchFamily="18" charset="0"/>
                      </a:endParaRPr>
                    </a:p>
                    <a:p>
                      <a:pPr algn="l"/>
                      <a:endParaRPr lang="en-IN" sz="1400" dirty="0">
                        <a:latin typeface="Times New Roman" panose="02020603050405020304" pitchFamily="18" charset="0"/>
                        <a:cs typeface="Times New Roman" panose="02020603050405020304" pitchFamily="18" charset="0"/>
                      </a:endParaRPr>
                    </a:p>
                    <a:p>
                      <a:pPr algn="l"/>
                      <a:endParaRPr lang="en-IN" sz="1400" dirty="0">
                        <a:latin typeface="Times New Roman" panose="02020603050405020304" pitchFamily="18" charset="0"/>
                        <a:cs typeface="Times New Roman" panose="02020603050405020304" pitchFamily="18" charset="0"/>
                      </a:endParaRPr>
                    </a:p>
                  </a:txBody>
                  <a:tcPr marL="91446" marR="91446" marT="45706" marB="4570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Chapter in </a:t>
                      </a:r>
                      <a:r>
                        <a:rPr lang="en-US" sz="1400" i="1" dirty="0">
                          <a:latin typeface="Times New Roman" panose="02020603050405020304" pitchFamily="18" charset="0"/>
                          <a:cs typeface="Times New Roman" panose="02020603050405020304" pitchFamily="18" charset="0"/>
                        </a:rPr>
                        <a:t>Innovations in Computer Science and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a:latin typeface="Times New Roman" panose="02020603050405020304" pitchFamily="18" charset="0"/>
                          <a:cs typeface="Times New Roman" panose="02020603050405020304" pitchFamily="18" charset="0"/>
                        </a:rPr>
                        <a:t>2020</a:t>
                      </a:r>
                      <a:endParaRPr lang="en-IN" sz="1400" dirty="0">
                        <a:latin typeface="Times New Roman" panose="02020603050405020304" pitchFamily="18" charset="0"/>
                        <a:cs typeface="Times New Roman" panose="02020603050405020304" pitchFamily="18" charset="0"/>
                      </a:endParaRPr>
                    </a:p>
                  </a:txBody>
                  <a:tcPr marL="91446" marR="91446" marT="45706" marB="4570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latin typeface="Times New Roman" panose="02020603050405020304" pitchFamily="18" charset="0"/>
                          <a:cs typeface="Times New Roman" panose="02020603050405020304" pitchFamily="18" charset="0"/>
                        </a:rPr>
                        <a:t>Data Logging</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400" dirty="0">
                        <a:latin typeface="Times New Roman" panose="02020603050405020304" pitchFamily="18" charset="0"/>
                        <a:cs typeface="Times New Roman" panose="02020603050405020304" pitchFamily="18" charset="0"/>
                      </a:endParaRPr>
                    </a:p>
                  </a:txBody>
                  <a:tcPr marL="91446" marR="91446" marT="45706" marB="4570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latin typeface="Times New Roman" panose="02020603050405020304" pitchFamily="18" charset="0"/>
                          <a:cs typeface="Times New Roman" panose="02020603050405020304" pitchFamily="18" charset="0"/>
                        </a:rPr>
                        <a:t>Advantage of Integrating ESP32 in our project</a:t>
                      </a:r>
                    </a:p>
                    <a:p>
                      <a:pPr algn="ctr"/>
                      <a:endParaRPr lang="en-IN" sz="1400" dirty="0">
                        <a:latin typeface="Times New Roman" panose="02020603050405020304" pitchFamily="18" charset="0"/>
                        <a:cs typeface="Times New Roman" panose="02020603050405020304" pitchFamily="18" charset="0"/>
                      </a:endParaRPr>
                    </a:p>
                  </a:txBody>
                  <a:tcPr marL="91446" marR="91446" marT="45706" marB="45706"/>
                </a:tc>
                <a:extLst>
                  <a:ext uri="{0D108BD9-81ED-4DB2-BD59-A6C34878D82A}">
                    <a16:rowId xmlns:a16="http://schemas.microsoft.com/office/drawing/2014/main" val="10002"/>
                  </a:ext>
                </a:extLst>
              </a:tr>
              <a:tr h="1270924">
                <a:tc>
                  <a:txBody>
                    <a:bodyPr/>
                    <a:lstStyle/>
                    <a:p>
                      <a:pPr algn="ctr"/>
                      <a:r>
                        <a:rPr lang="en-IN" sz="1400" dirty="0">
                          <a:latin typeface="Times New Roman" panose="02020603050405020304" pitchFamily="18" charset="0"/>
                          <a:cs typeface="Times New Roman" panose="02020603050405020304" pitchFamily="18" charset="0"/>
                        </a:rPr>
                        <a:t>3</a:t>
                      </a:r>
                    </a:p>
                  </a:txBody>
                  <a:tcPr marL="91446" marR="91446" marT="45706" marB="45706"/>
                </a:tc>
                <a:tc>
                  <a:txBody>
                    <a:bodyPr/>
                    <a:lstStyle/>
                    <a:p>
                      <a:pPr algn="ctr"/>
                      <a:r>
                        <a:rPr lang="en-US" sz="1400" dirty="0">
                          <a:latin typeface="Times New Roman" panose="02020603050405020304" pitchFamily="18" charset="0"/>
                          <a:cs typeface="Times New Roman" panose="02020603050405020304" pitchFamily="18" charset="0"/>
                        </a:rPr>
                        <a:t>Abhimanyu</a:t>
                      </a:r>
                    </a:p>
                    <a:p>
                      <a:pPr algn="ctr"/>
                      <a:r>
                        <a:rPr lang="en-US" sz="1400" dirty="0">
                          <a:latin typeface="Times New Roman" panose="02020603050405020304" pitchFamily="18" charset="0"/>
                          <a:cs typeface="Times New Roman" panose="02020603050405020304" pitchFamily="18" charset="0"/>
                        </a:rPr>
                        <a:t>Sharma, Parth </a:t>
                      </a:r>
                      <a:r>
                        <a:rPr lang="en-US" sz="1400" dirty="0" err="1">
                          <a:latin typeface="Times New Roman" panose="02020603050405020304" pitchFamily="18" charset="0"/>
                          <a:cs typeface="Times New Roman" panose="02020603050405020304" pitchFamily="18" charset="0"/>
                        </a:rPr>
                        <a:t>Gahalot</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Sharjil</a:t>
                      </a:r>
                      <a:r>
                        <a:rPr lang="en-US" sz="1400" dirty="0">
                          <a:latin typeface="Times New Roman" panose="02020603050405020304" pitchFamily="18" charset="0"/>
                          <a:cs typeface="Times New Roman" panose="02020603050405020304" pitchFamily="18" charset="0"/>
                        </a:rPr>
                        <a:t> Talib</a:t>
                      </a:r>
                      <a:endParaRPr lang="en-IN" sz="1400" dirty="0">
                        <a:latin typeface="Times New Roman" panose="02020603050405020304" pitchFamily="18" charset="0"/>
                        <a:cs typeface="Times New Roman" panose="02020603050405020304" pitchFamily="18" charset="0"/>
                      </a:endParaRPr>
                    </a:p>
                  </a:txBody>
                  <a:tcPr marL="91446" marR="91446" marT="45706" marB="45706"/>
                </a:tc>
                <a:tc>
                  <a:txBody>
                    <a:bodyPr/>
                    <a:lstStyle/>
                    <a:p>
                      <a:pPr algn="l"/>
                      <a:r>
                        <a:rPr lang="en-US" sz="1400" dirty="0"/>
                        <a:t>"</a:t>
                      </a:r>
                      <a:r>
                        <a:rPr lang="en-US" sz="1400" dirty="0">
                          <a:latin typeface="Times New Roman" panose="02020603050405020304" pitchFamily="18" charset="0"/>
                          <a:cs typeface="Times New Roman" panose="02020603050405020304" pitchFamily="18" charset="0"/>
                        </a:rPr>
                        <a:t>Design and Development of Industry 4.0-Enabled Monitoring System</a:t>
                      </a:r>
                      <a:r>
                        <a:rPr lang="en-US" sz="1400" dirty="0"/>
                        <a:t>"</a:t>
                      </a:r>
                      <a:endParaRPr lang="en-IN" sz="1400" dirty="0">
                        <a:latin typeface="Times New Roman" panose="02020603050405020304" pitchFamily="18" charset="0"/>
                        <a:cs typeface="Times New Roman" panose="02020603050405020304" pitchFamily="18" charset="0"/>
                      </a:endParaRPr>
                    </a:p>
                  </a:txBody>
                  <a:tcPr marL="91446" marR="91446" marT="45706" marB="4570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Conference paper in </a:t>
                      </a:r>
                      <a:r>
                        <a:rPr lang="en-US" sz="1400" i="1" dirty="0">
                          <a:latin typeface="Times New Roman" panose="02020603050405020304" pitchFamily="18" charset="0"/>
                          <a:cs typeface="Times New Roman" panose="02020603050405020304" pitchFamily="18" charset="0"/>
                        </a:rPr>
                        <a:t>Advances in Mechanical and Materials Technology 2022</a:t>
                      </a:r>
                      <a:endParaRPr lang="en-IN" sz="1400" dirty="0">
                        <a:latin typeface="Times New Roman" panose="02020603050405020304" pitchFamily="18" charset="0"/>
                        <a:cs typeface="Times New Roman" panose="02020603050405020304" pitchFamily="18" charset="0"/>
                      </a:endParaRPr>
                    </a:p>
                  </a:txBody>
                  <a:tcPr marL="91446" marR="91446" marT="45706" marB="4570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latin typeface="Times New Roman" panose="02020603050405020304" pitchFamily="18" charset="0"/>
                          <a:cs typeface="Times New Roman" panose="02020603050405020304" pitchFamily="18" charset="0"/>
                        </a:rPr>
                        <a:t>Design and Development</a:t>
                      </a:r>
                    </a:p>
                  </a:txBody>
                  <a:tcPr marL="91446" marR="91446" marT="45706" marB="4570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latin typeface="Times New Roman" panose="02020603050405020304" pitchFamily="18" charset="0"/>
                          <a:cs typeface="Times New Roman" panose="02020603050405020304" pitchFamily="18" charset="0"/>
                        </a:rPr>
                        <a:t>Conceptualization and System Engineering</a:t>
                      </a:r>
                    </a:p>
                    <a:p>
                      <a:pPr algn="ctr"/>
                      <a:endParaRPr lang="en-IN" sz="1400" dirty="0">
                        <a:latin typeface="Times New Roman" panose="02020603050405020304" pitchFamily="18" charset="0"/>
                        <a:cs typeface="Times New Roman" panose="02020603050405020304" pitchFamily="18" charset="0"/>
                      </a:endParaRPr>
                    </a:p>
                  </a:txBody>
                  <a:tcPr marL="91446" marR="91446" marT="45706" marB="45706"/>
                </a:tc>
                <a:extLst>
                  <a:ext uri="{0D108BD9-81ED-4DB2-BD59-A6C34878D82A}">
                    <a16:rowId xmlns:a16="http://schemas.microsoft.com/office/drawing/2014/main" val="3412977463"/>
                  </a:ext>
                </a:extLst>
              </a:tr>
              <a:tr h="1270924">
                <a:tc>
                  <a:txBody>
                    <a:bodyPr/>
                    <a:lstStyle/>
                    <a:p>
                      <a:pPr algn="ctr"/>
                      <a:r>
                        <a:rPr lang="en-IN" sz="1400" dirty="0">
                          <a:latin typeface="Times New Roman" panose="02020603050405020304" pitchFamily="18" charset="0"/>
                          <a:cs typeface="Times New Roman" panose="02020603050405020304" pitchFamily="18" charset="0"/>
                        </a:rPr>
                        <a:t>4</a:t>
                      </a:r>
                    </a:p>
                  </a:txBody>
                  <a:tcPr marL="91446" marR="91446" marT="45706" marB="45706"/>
                </a:tc>
                <a:tc>
                  <a:txBody>
                    <a:bodyPr/>
                    <a:lstStyle/>
                    <a:p>
                      <a:pPr algn="ctr"/>
                      <a:r>
                        <a:rPr lang="en-US" sz="1400" dirty="0">
                          <a:latin typeface="Times New Roman" panose="02020603050405020304" pitchFamily="18" charset="0"/>
                          <a:cs typeface="Times New Roman" panose="02020603050405020304" pitchFamily="18" charset="0"/>
                        </a:rPr>
                        <a:t>Mayuri </a:t>
                      </a:r>
                      <a:r>
                        <a:rPr lang="en-US" sz="1400" dirty="0" err="1">
                          <a:latin typeface="Times New Roman" panose="02020603050405020304" pitchFamily="18" charset="0"/>
                          <a:cs typeface="Times New Roman" panose="02020603050405020304" pitchFamily="18" charset="0"/>
                        </a:rPr>
                        <a:t>Khandalkar</a:t>
                      </a:r>
                      <a:r>
                        <a:rPr lang="en-US" sz="1400" dirty="0">
                          <a:latin typeface="Times New Roman" panose="02020603050405020304" pitchFamily="18" charset="0"/>
                          <a:cs typeface="Times New Roman" panose="02020603050405020304" pitchFamily="18" charset="0"/>
                        </a:rPr>
                        <a:t> , Dipali Jadhav</a:t>
                      </a:r>
                      <a:endParaRPr lang="en-IN" sz="1400" dirty="0">
                        <a:latin typeface="Times New Roman" panose="02020603050405020304" pitchFamily="18" charset="0"/>
                        <a:cs typeface="Times New Roman" panose="02020603050405020304" pitchFamily="18" charset="0"/>
                      </a:endParaRPr>
                    </a:p>
                  </a:txBody>
                  <a:tcPr marL="91446" marR="91446" marT="45706" marB="45706"/>
                </a:tc>
                <a:tc>
                  <a:txBody>
                    <a:bodyPr/>
                    <a:lstStyle/>
                    <a:p>
                      <a:pPr algn="l"/>
                      <a:r>
                        <a:rPr lang="en-US" sz="1400" dirty="0"/>
                        <a:t>"</a:t>
                      </a:r>
                      <a:r>
                        <a:rPr lang="en-US" sz="1400" dirty="0">
                          <a:latin typeface="Times New Roman" panose="02020603050405020304" pitchFamily="18" charset="0"/>
                          <a:cs typeface="Times New Roman" panose="02020603050405020304" pitchFamily="18" charset="0"/>
                        </a:rPr>
                        <a:t>Study of Data Logger</a:t>
                      </a:r>
                      <a:r>
                        <a:rPr lang="en-US" sz="1400" dirty="0"/>
                        <a:t>"</a:t>
                      </a:r>
                      <a:endParaRPr lang="en-IN" sz="1400" dirty="0">
                        <a:latin typeface="Times New Roman" panose="02020603050405020304" pitchFamily="18" charset="0"/>
                        <a:cs typeface="Times New Roman" panose="02020603050405020304" pitchFamily="18" charset="0"/>
                      </a:endParaRPr>
                    </a:p>
                  </a:txBody>
                  <a:tcPr marL="91446" marR="91446" marT="45706" marB="4570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International Journal of Innovations in Engineering Research and Technology 2020</a:t>
                      </a:r>
                      <a:endParaRPr lang="en-IN" sz="1400" dirty="0">
                        <a:latin typeface="Times New Roman" panose="02020603050405020304" pitchFamily="18" charset="0"/>
                        <a:cs typeface="Times New Roman" panose="02020603050405020304" pitchFamily="18" charset="0"/>
                      </a:endParaRPr>
                    </a:p>
                  </a:txBody>
                  <a:tcPr marL="91446" marR="91446" marT="45706" marB="4570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latin typeface="Times New Roman" panose="02020603050405020304" pitchFamily="18" charset="0"/>
                          <a:cs typeface="Times New Roman" panose="02020603050405020304" pitchFamily="18" charset="0"/>
                        </a:rPr>
                        <a:t>Use case and implementation</a:t>
                      </a:r>
                    </a:p>
                  </a:txBody>
                  <a:tcPr marL="91446" marR="91446" marT="45706" marB="45706"/>
                </a:tc>
                <a:tc>
                  <a:txBody>
                    <a:bodyPr/>
                    <a:lstStyle/>
                    <a:p>
                      <a:pPr algn="ctr"/>
                      <a:r>
                        <a:rPr lang="en-US" sz="1400" dirty="0">
                          <a:latin typeface="Times New Roman" panose="02020603050405020304" pitchFamily="18" charset="0"/>
                          <a:cs typeface="Times New Roman" panose="02020603050405020304" pitchFamily="18" charset="0"/>
                        </a:rPr>
                        <a:t>L</a:t>
                      </a:r>
                      <a:r>
                        <a:rPr lang="en-IN" sz="1400" dirty="0">
                          <a:latin typeface="Times New Roman" panose="02020603050405020304" pitchFamily="18" charset="0"/>
                          <a:cs typeface="Times New Roman" panose="02020603050405020304" pitchFamily="18" charset="0"/>
                        </a:rPr>
                        <a:t>earnt How data loggers are Developed, Integrated, Executed, Optimized and  its Sustainability</a:t>
                      </a:r>
                    </a:p>
                  </a:txBody>
                  <a:tcPr marL="91446" marR="91446" marT="45706" marB="45706"/>
                </a:tc>
                <a:extLst>
                  <a:ext uri="{0D108BD9-81ED-4DB2-BD59-A6C34878D82A}">
                    <a16:rowId xmlns:a16="http://schemas.microsoft.com/office/drawing/2014/main" val="4059652773"/>
                  </a:ext>
                </a:extLst>
              </a:tr>
            </a:tbl>
          </a:graphicData>
        </a:graphic>
      </p:graphicFrame>
    </p:spTree>
    <p:extLst>
      <p:ext uri="{BB962C8B-B14F-4D97-AF65-F5344CB8AC3E}">
        <p14:creationId xmlns:p14="http://schemas.microsoft.com/office/powerpoint/2010/main" val="3953433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7A85C-1FC0-FB91-3853-F9F241B61C6A}"/>
              </a:ext>
            </a:extLst>
          </p:cNvPr>
          <p:cNvSpPr>
            <a:spLocks noGrp="1"/>
          </p:cNvSpPr>
          <p:nvPr>
            <p:ph type="title"/>
          </p:nvPr>
        </p:nvSpPr>
        <p:spPr/>
        <p:txBody>
          <a:bodyPr/>
          <a:lstStyle/>
          <a:p>
            <a:r>
              <a:rPr lang="en-IN" dirty="0">
                <a:solidFill>
                  <a:srgbClr val="FF0000"/>
                </a:solidFill>
                <a:latin typeface="Times New Roman" panose="02020603050405020304" pitchFamily="18" charset="0"/>
                <a:cs typeface="Times New Roman" panose="02020603050405020304" pitchFamily="18" charset="0"/>
              </a:rPr>
              <a:t>Objective</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7C6C3AB-7941-CDF8-5C18-F630E1DEC19E}"/>
              </a:ext>
            </a:extLst>
          </p:cNvPr>
          <p:cNvSpPr>
            <a:spLocks noGrp="1"/>
          </p:cNvSpPr>
          <p:nvPr>
            <p:ph idx="1"/>
          </p:nvPr>
        </p:nvSpPr>
        <p:spPr/>
        <p:txBody>
          <a:bodyPr/>
          <a:lstStyle/>
          <a:p>
            <a:pPr algn="just"/>
            <a:r>
              <a:rPr lang="en-US" sz="3200" dirty="0">
                <a:latin typeface="Times New Roman" panose="02020603050405020304" pitchFamily="18" charset="0"/>
                <a:cs typeface="Times New Roman" panose="02020603050405020304" pitchFamily="18" charset="0"/>
              </a:rPr>
              <a:t>Develop a prototype of a data logger capable of collecting and storing data from multiple industrial sensors for Industrial 4.0.</a:t>
            </a:r>
          </a:p>
          <a:p>
            <a:pPr algn="just"/>
            <a:r>
              <a:rPr lang="en-US" sz="3200" dirty="0">
                <a:latin typeface="Times New Roman" panose="02020603050405020304" pitchFamily="18" charset="0"/>
                <a:cs typeface="Times New Roman" panose="02020603050405020304" pitchFamily="18" charset="0"/>
              </a:rPr>
              <a:t>Implement real-time data monitoring through IoT-based dashboards for analysis and visualization.</a:t>
            </a:r>
          </a:p>
          <a:p>
            <a:pPr algn="just"/>
            <a:r>
              <a:rPr lang="en-US" dirty="0">
                <a:latin typeface="Times New Roman" panose="02020603050405020304" pitchFamily="18" charset="0"/>
                <a:cs typeface="Times New Roman" panose="02020603050405020304" pitchFamily="18" charset="0"/>
              </a:rPr>
              <a:t>Design a compact and reliable low power consumption industrial 4.0 based data logger.</a:t>
            </a:r>
            <a:endParaRPr lang="en-US" sz="3200" dirty="0">
              <a:latin typeface="Times New Roman" panose="02020603050405020304" pitchFamily="18" charset="0"/>
              <a:cs typeface="Times New Roman" panose="02020603050405020304" pitchFamily="18" charset="0"/>
            </a:endParaRPr>
          </a:p>
          <a:p>
            <a:pPr marL="0" indent="0" algn="just">
              <a:buNone/>
            </a:pPr>
            <a:endParaRPr lang="en-US" dirty="0"/>
          </a:p>
        </p:txBody>
      </p:sp>
      <p:sp>
        <p:nvSpPr>
          <p:cNvPr id="4" name="Footer Placeholder 3">
            <a:extLst>
              <a:ext uri="{FF2B5EF4-FFF2-40B4-BE49-F238E27FC236}">
                <a16:creationId xmlns:a16="http://schemas.microsoft.com/office/drawing/2014/main" id="{FA1B278C-AFD3-4BF7-A845-E3511BC71BAA}"/>
              </a:ext>
            </a:extLst>
          </p:cNvPr>
          <p:cNvSpPr>
            <a:spLocks noGrp="1"/>
          </p:cNvSpPr>
          <p:nvPr>
            <p:ph type="ftr" sz="quarter" idx="11"/>
          </p:nvPr>
        </p:nvSpPr>
        <p:spPr/>
        <p:txBody>
          <a:bodyPr/>
          <a:lstStyle/>
          <a:p>
            <a:r>
              <a:rPr lang="en-US"/>
              <a:t>Vel Tech Rangarajan Dr. Sagunthala R&amp;D Institute of Science and Technology</a:t>
            </a:r>
            <a:endParaRPr lang="en-US" dirty="0"/>
          </a:p>
        </p:txBody>
      </p:sp>
      <p:sp>
        <p:nvSpPr>
          <p:cNvPr id="5" name="Slide Number Placeholder 4">
            <a:extLst>
              <a:ext uri="{FF2B5EF4-FFF2-40B4-BE49-F238E27FC236}">
                <a16:creationId xmlns:a16="http://schemas.microsoft.com/office/drawing/2014/main" id="{6FA49686-FC09-AF47-CBF5-15CF6DF613AB}"/>
              </a:ext>
            </a:extLst>
          </p:cNvPr>
          <p:cNvSpPr>
            <a:spLocks noGrp="1"/>
          </p:cNvSpPr>
          <p:nvPr>
            <p:ph type="sldNum" sz="quarter" idx="12"/>
          </p:nvPr>
        </p:nvSpPr>
        <p:spPr/>
        <p:txBody>
          <a:bodyPr/>
          <a:lstStyle/>
          <a:p>
            <a:fld id="{8E4F4909-AB91-4702-BFA2-E3C21A7DF79A}" type="slidenum">
              <a:rPr lang="en-US" smtClean="0"/>
              <a:t>6</a:t>
            </a:fld>
            <a:endParaRPr lang="en-US"/>
          </a:p>
        </p:txBody>
      </p:sp>
    </p:spTree>
    <p:extLst>
      <p:ext uri="{BB962C8B-B14F-4D97-AF65-F5344CB8AC3E}">
        <p14:creationId xmlns:p14="http://schemas.microsoft.com/office/powerpoint/2010/main" val="2338590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D3F6-EDBB-B451-3F4A-9ABAEB9CA481}"/>
              </a:ext>
            </a:extLst>
          </p:cNvPr>
          <p:cNvSpPr>
            <a:spLocks noGrp="1"/>
          </p:cNvSpPr>
          <p:nvPr>
            <p:ph type="title"/>
          </p:nvPr>
        </p:nvSpPr>
        <p:spPr/>
        <p:txBody>
          <a:bodyPr/>
          <a:lstStyle/>
          <a:p>
            <a:r>
              <a:rPr lang="en-IN" dirty="0">
                <a:solidFill>
                  <a:srgbClr val="FF0000"/>
                </a:solidFill>
                <a:latin typeface="Times New Roman" panose="02020603050405020304" pitchFamily="18" charset="0"/>
                <a:cs typeface="Times New Roman" panose="02020603050405020304" pitchFamily="18" charset="0"/>
              </a:rPr>
              <a:t>Industry</a:t>
            </a:r>
            <a:r>
              <a:rPr lang="en-IN" dirty="0">
                <a:latin typeface="Times New Roman" panose="02020603050405020304" pitchFamily="18" charset="0"/>
                <a:cs typeface="Times New Roman" panose="02020603050405020304" pitchFamily="18" charset="0"/>
              </a:rPr>
              <a:t> </a:t>
            </a:r>
            <a:r>
              <a:rPr lang="en-IN" dirty="0">
                <a:solidFill>
                  <a:srgbClr val="FF0000"/>
                </a:solidFill>
                <a:latin typeface="Times New Roman" panose="02020603050405020304" pitchFamily="18" charset="0"/>
                <a:cs typeface="Times New Roman" panose="02020603050405020304" pitchFamily="18" charset="0"/>
              </a:rPr>
              <a:t>4.0</a:t>
            </a:r>
            <a:r>
              <a:rPr lang="en-IN" dirty="0">
                <a:latin typeface="Times New Roman" panose="02020603050405020304" pitchFamily="18" charset="0"/>
                <a:cs typeface="Times New Roman" panose="02020603050405020304" pitchFamily="18" charset="0"/>
              </a:rPr>
              <a:t> </a:t>
            </a:r>
            <a:r>
              <a:rPr lang="en-IN" dirty="0">
                <a:solidFill>
                  <a:srgbClr val="FF0000"/>
                </a:solidFill>
                <a:latin typeface="Times New Roman" panose="02020603050405020304" pitchFamily="18" charset="0"/>
                <a:cs typeface="Times New Roman" panose="02020603050405020304" pitchFamily="18" charset="0"/>
              </a:rPr>
              <a:t>Technologies</a:t>
            </a:r>
          </a:p>
        </p:txBody>
      </p:sp>
      <p:pic>
        <p:nvPicPr>
          <p:cNvPr id="7" name="Content Placeholder 6">
            <a:extLst>
              <a:ext uri="{FF2B5EF4-FFF2-40B4-BE49-F238E27FC236}">
                <a16:creationId xmlns:a16="http://schemas.microsoft.com/office/drawing/2014/main" id="{2D86A51C-9C0F-4E96-EA0A-DA5ED1B678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4906" y="1521002"/>
            <a:ext cx="6080188" cy="4525963"/>
          </a:xfrm>
        </p:spPr>
      </p:pic>
      <p:sp>
        <p:nvSpPr>
          <p:cNvPr id="4" name="Footer Placeholder 3">
            <a:extLst>
              <a:ext uri="{FF2B5EF4-FFF2-40B4-BE49-F238E27FC236}">
                <a16:creationId xmlns:a16="http://schemas.microsoft.com/office/drawing/2014/main" id="{48FE7600-7F5F-73D0-591D-E0AE04570845}"/>
              </a:ext>
            </a:extLst>
          </p:cNvPr>
          <p:cNvSpPr>
            <a:spLocks noGrp="1"/>
          </p:cNvSpPr>
          <p:nvPr>
            <p:ph type="ftr" sz="quarter" idx="11"/>
          </p:nvPr>
        </p:nvSpPr>
        <p:spPr/>
        <p:txBody>
          <a:bodyPr/>
          <a:lstStyle/>
          <a:p>
            <a:r>
              <a:rPr lang="en-US"/>
              <a:t>Vel Tech Rangarajan Dr. Sagunthala R&amp;D Institute of Science and Technology</a:t>
            </a:r>
            <a:endParaRPr lang="en-US" dirty="0"/>
          </a:p>
        </p:txBody>
      </p:sp>
      <p:sp>
        <p:nvSpPr>
          <p:cNvPr id="5" name="Slide Number Placeholder 4">
            <a:extLst>
              <a:ext uri="{FF2B5EF4-FFF2-40B4-BE49-F238E27FC236}">
                <a16:creationId xmlns:a16="http://schemas.microsoft.com/office/drawing/2014/main" id="{6C8922F8-225F-15B5-BE3F-68B44877B0BC}"/>
              </a:ext>
            </a:extLst>
          </p:cNvPr>
          <p:cNvSpPr>
            <a:spLocks noGrp="1"/>
          </p:cNvSpPr>
          <p:nvPr>
            <p:ph type="sldNum" sz="quarter" idx="12"/>
          </p:nvPr>
        </p:nvSpPr>
        <p:spPr/>
        <p:txBody>
          <a:bodyPr/>
          <a:lstStyle/>
          <a:p>
            <a:fld id="{8E4F4909-AB91-4702-BFA2-E3C21A7DF79A}" type="slidenum">
              <a:rPr lang="en-US" smtClean="0"/>
              <a:t>7</a:t>
            </a:fld>
            <a:endParaRPr lang="en-US"/>
          </a:p>
        </p:txBody>
      </p:sp>
    </p:spTree>
    <p:extLst>
      <p:ext uri="{BB962C8B-B14F-4D97-AF65-F5344CB8AC3E}">
        <p14:creationId xmlns:p14="http://schemas.microsoft.com/office/powerpoint/2010/main" val="4091901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BB864-F98E-ED36-9C7C-441DBCE1CE93}"/>
              </a:ext>
            </a:extLst>
          </p:cNvPr>
          <p:cNvSpPr>
            <a:spLocks noGrp="1"/>
          </p:cNvSpPr>
          <p:nvPr>
            <p:ph type="title"/>
          </p:nvPr>
        </p:nvSpPr>
        <p:spPr/>
        <p:txBody>
          <a:bodyPr>
            <a:normAutofit fontScale="90000"/>
          </a:bodyPr>
          <a:lstStyle/>
          <a:p>
            <a:r>
              <a:rPr lang="en-IN" dirty="0">
                <a:solidFill>
                  <a:srgbClr val="FF0000"/>
                </a:solidFill>
                <a:latin typeface="Times New Roman" panose="02020603050405020304" pitchFamily="18" charset="0"/>
                <a:cs typeface="Times New Roman" panose="02020603050405020304" pitchFamily="18" charset="0"/>
              </a:rPr>
              <a:t>Block Diagram of </a:t>
            </a:r>
            <a:br>
              <a:rPr lang="en-IN" dirty="0"/>
            </a:br>
            <a:r>
              <a:rPr lang="en-IN" sz="4400" dirty="0">
                <a:solidFill>
                  <a:srgbClr val="FF0000"/>
                </a:solidFill>
                <a:latin typeface="Times New Roman" panose="02020603050405020304" pitchFamily="18" charset="0"/>
                <a:cs typeface="Times New Roman" panose="02020603050405020304" pitchFamily="18" charset="0"/>
              </a:rPr>
              <a:t>Proposed Methodology</a:t>
            </a:r>
            <a:br>
              <a:rPr lang="en-IN" dirty="0">
                <a:latin typeface="Times New Roman" panose="02020603050405020304" pitchFamily="18" charset="0"/>
                <a:cs typeface="Times New Roman" panose="02020603050405020304" pitchFamily="18" charset="0"/>
              </a:rPr>
            </a:br>
            <a:endParaRPr lang="en-US" dirty="0">
              <a:solidFill>
                <a:srgbClr val="FF0000"/>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4BE2823-A473-694B-54EC-FE1764E9751B}"/>
              </a:ext>
            </a:extLst>
          </p:cNvPr>
          <p:cNvSpPr>
            <a:spLocks noGrp="1"/>
          </p:cNvSpPr>
          <p:nvPr>
            <p:ph type="ftr" sz="quarter" idx="11"/>
          </p:nvPr>
        </p:nvSpPr>
        <p:spPr/>
        <p:txBody>
          <a:bodyPr/>
          <a:lstStyle/>
          <a:p>
            <a:r>
              <a:rPr lang="en-US"/>
              <a:t>Vel Tech Rangarajan Dr. Sagunthala R&amp;D Institute of Science and Technology</a:t>
            </a:r>
            <a:endParaRPr lang="en-US" dirty="0"/>
          </a:p>
        </p:txBody>
      </p:sp>
      <p:sp>
        <p:nvSpPr>
          <p:cNvPr id="5" name="Slide Number Placeholder 4">
            <a:extLst>
              <a:ext uri="{FF2B5EF4-FFF2-40B4-BE49-F238E27FC236}">
                <a16:creationId xmlns:a16="http://schemas.microsoft.com/office/drawing/2014/main" id="{83FFF239-3FDD-B354-54C0-B6B2DD92F03E}"/>
              </a:ext>
            </a:extLst>
          </p:cNvPr>
          <p:cNvSpPr>
            <a:spLocks noGrp="1"/>
          </p:cNvSpPr>
          <p:nvPr>
            <p:ph type="sldNum" sz="quarter" idx="12"/>
          </p:nvPr>
        </p:nvSpPr>
        <p:spPr/>
        <p:txBody>
          <a:bodyPr/>
          <a:lstStyle/>
          <a:p>
            <a:fld id="{8E4F4909-AB91-4702-BFA2-E3C21A7DF79A}" type="slidenum">
              <a:rPr lang="en-US" smtClean="0"/>
              <a:t>8</a:t>
            </a:fld>
            <a:endParaRPr lang="en-US"/>
          </a:p>
        </p:txBody>
      </p:sp>
      <p:pic>
        <p:nvPicPr>
          <p:cNvPr id="8" name="Content Placeholder 7">
            <a:extLst>
              <a:ext uri="{FF2B5EF4-FFF2-40B4-BE49-F238E27FC236}">
                <a16:creationId xmlns:a16="http://schemas.microsoft.com/office/drawing/2014/main" id="{BCB59D35-2708-74A0-5365-B043DE8BFE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0543" y="1268760"/>
            <a:ext cx="8423651" cy="4857403"/>
          </a:xfrm>
        </p:spPr>
      </p:pic>
    </p:spTree>
    <p:extLst>
      <p:ext uri="{BB962C8B-B14F-4D97-AF65-F5344CB8AC3E}">
        <p14:creationId xmlns:p14="http://schemas.microsoft.com/office/powerpoint/2010/main" val="1780413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A2B11-E14F-A103-86DC-42F3F562274F}"/>
              </a:ext>
            </a:extLst>
          </p:cNvPr>
          <p:cNvSpPr>
            <a:spLocks noGrp="1"/>
          </p:cNvSpPr>
          <p:nvPr>
            <p:ph type="title"/>
          </p:nvPr>
        </p:nvSpPr>
        <p:spPr>
          <a:xfrm>
            <a:off x="463488" y="-77303"/>
            <a:ext cx="10287000" cy="1143000"/>
          </a:xfrm>
        </p:spPr>
        <p:txBody>
          <a:bodyPr/>
          <a:lstStyle/>
          <a:p>
            <a:r>
              <a:rPr lang="en-IN" dirty="0">
                <a:solidFill>
                  <a:srgbClr val="FF0000"/>
                </a:solidFill>
                <a:latin typeface="Times New Roman" panose="02020603050405020304" pitchFamily="18" charset="0"/>
                <a:cs typeface="Times New Roman" panose="02020603050405020304" pitchFamily="18" charset="0"/>
              </a:rPr>
              <a:t>Flow Chart</a:t>
            </a:r>
          </a:p>
        </p:txBody>
      </p:sp>
      <p:sp>
        <p:nvSpPr>
          <p:cNvPr id="4" name="Footer Placeholder 3">
            <a:extLst>
              <a:ext uri="{FF2B5EF4-FFF2-40B4-BE49-F238E27FC236}">
                <a16:creationId xmlns:a16="http://schemas.microsoft.com/office/drawing/2014/main" id="{841185A8-D080-AAE4-DA05-A21900DF73A7}"/>
              </a:ext>
            </a:extLst>
          </p:cNvPr>
          <p:cNvSpPr>
            <a:spLocks noGrp="1"/>
          </p:cNvSpPr>
          <p:nvPr>
            <p:ph type="ftr" sz="quarter" idx="11"/>
          </p:nvPr>
        </p:nvSpPr>
        <p:spPr/>
        <p:txBody>
          <a:bodyPr/>
          <a:lstStyle/>
          <a:p>
            <a:r>
              <a:rPr lang="en-US"/>
              <a:t>Vel Tech Rangarajan Dr. Sagunthala R&amp;D Institute of Science and Technology</a:t>
            </a:r>
            <a:endParaRPr lang="en-US" dirty="0"/>
          </a:p>
        </p:txBody>
      </p:sp>
      <p:sp>
        <p:nvSpPr>
          <p:cNvPr id="5" name="Slide Number Placeholder 4">
            <a:extLst>
              <a:ext uri="{FF2B5EF4-FFF2-40B4-BE49-F238E27FC236}">
                <a16:creationId xmlns:a16="http://schemas.microsoft.com/office/drawing/2014/main" id="{B592EB2C-189E-51B9-08C1-CB6F1F4AA398}"/>
              </a:ext>
            </a:extLst>
          </p:cNvPr>
          <p:cNvSpPr>
            <a:spLocks noGrp="1"/>
          </p:cNvSpPr>
          <p:nvPr>
            <p:ph type="sldNum" sz="quarter" idx="12"/>
          </p:nvPr>
        </p:nvSpPr>
        <p:spPr/>
        <p:txBody>
          <a:bodyPr/>
          <a:lstStyle/>
          <a:p>
            <a:fld id="{8E4F4909-AB91-4702-BFA2-E3C21A7DF79A}" type="slidenum">
              <a:rPr lang="en-US" smtClean="0"/>
              <a:t>9</a:t>
            </a:fld>
            <a:endParaRPr lang="en-US"/>
          </a:p>
        </p:txBody>
      </p:sp>
      <p:pic>
        <p:nvPicPr>
          <p:cNvPr id="9" name="Content Placeholder 8">
            <a:extLst>
              <a:ext uri="{FF2B5EF4-FFF2-40B4-BE49-F238E27FC236}">
                <a16:creationId xmlns:a16="http://schemas.microsoft.com/office/drawing/2014/main" id="{E906A7C0-CCB1-EE18-5711-B47DBD3519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8617" y="893555"/>
            <a:ext cx="7056783" cy="5629918"/>
          </a:xfrm>
        </p:spPr>
      </p:pic>
    </p:spTree>
    <p:extLst>
      <p:ext uri="{BB962C8B-B14F-4D97-AF65-F5344CB8AC3E}">
        <p14:creationId xmlns:p14="http://schemas.microsoft.com/office/powerpoint/2010/main" val="5820672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93B2E02B511674EAF5300884FA82617" ma:contentTypeVersion="5" ma:contentTypeDescription="Create a new document." ma:contentTypeScope="" ma:versionID="88aede8d678f02d6fa998efb12a461ed">
  <xsd:schema xmlns:xsd="http://www.w3.org/2001/XMLSchema" xmlns:xs="http://www.w3.org/2001/XMLSchema" xmlns:p="http://schemas.microsoft.com/office/2006/metadata/properties" xmlns:ns3="ff70754e-bd0c-45f8-89d2-1271bdd293ad" targetNamespace="http://schemas.microsoft.com/office/2006/metadata/properties" ma:root="true" ma:fieldsID="0f15581a166d27f3b28fa0736ced1085" ns3:_="">
    <xsd:import namespace="ff70754e-bd0c-45f8-89d2-1271bdd293ad"/>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70754e-bd0c-45f8-89d2-1271bdd293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12D489-45D3-4454-96B2-EDCE7F7A8D74}">
  <ds:schemaRefs>
    <ds:schemaRef ds:uri="http://schemas.microsoft.com/office/infopath/2007/PartnerControls"/>
    <ds:schemaRef ds:uri="http://www.w3.org/XML/1998/namespace"/>
    <ds:schemaRef ds:uri="http://schemas.openxmlformats.org/package/2006/metadata/core-properties"/>
    <ds:schemaRef ds:uri="http://schemas.microsoft.com/office/2006/documentManagement/types"/>
    <ds:schemaRef ds:uri="http://purl.org/dc/elements/1.1/"/>
    <ds:schemaRef ds:uri="http://purl.org/dc/dcmitype/"/>
    <ds:schemaRef ds:uri="http://purl.org/dc/terms/"/>
    <ds:schemaRef ds:uri="ff70754e-bd0c-45f8-89d2-1271bdd293ad"/>
    <ds:schemaRef ds:uri="http://schemas.microsoft.com/office/2006/metadata/properties"/>
  </ds:schemaRefs>
</ds:datastoreItem>
</file>

<file path=customXml/itemProps2.xml><?xml version="1.0" encoding="utf-8"?>
<ds:datastoreItem xmlns:ds="http://schemas.openxmlformats.org/officeDocument/2006/customXml" ds:itemID="{F096C41E-CD3A-40D0-BFC4-DB117A3A40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70754e-bd0c-45f8-89d2-1271bdd293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9DABB78-67EC-4F58-965F-6D54C21FC2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Major ECE[1]</Template>
  <TotalTime>303</TotalTime>
  <Words>1667</Words>
  <Application>Microsoft Office PowerPoint</Application>
  <PresentationFormat>Custom</PresentationFormat>
  <Paragraphs>204</Paragraphs>
  <Slides>30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Century Gothic</vt:lpstr>
      <vt:lpstr>Times New Roman</vt:lpstr>
      <vt:lpstr>Office Theme</vt:lpstr>
      <vt:lpstr>PowerPoint Presentation</vt:lpstr>
      <vt:lpstr>Agenda:-</vt:lpstr>
      <vt:lpstr>Abstract</vt:lpstr>
      <vt:lpstr>Introduction</vt:lpstr>
      <vt:lpstr> Literature survey </vt:lpstr>
      <vt:lpstr>Objective</vt:lpstr>
      <vt:lpstr>Industry 4.0 Technologies</vt:lpstr>
      <vt:lpstr>Block Diagram of  Proposed Methodology </vt:lpstr>
      <vt:lpstr>Flow Chart</vt:lpstr>
      <vt:lpstr>Selection of Components</vt:lpstr>
      <vt:lpstr>Hardware Components Used</vt:lpstr>
      <vt:lpstr>Software Tools used</vt:lpstr>
      <vt:lpstr>Connections &amp; Configuration</vt:lpstr>
      <vt:lpstr>Schematic Diagram</vt:lpstr>
      <vt:lpstr>PCB Design </vt:lpstr>
      <vt:lpstr>PowerPoint Presentation</vt:lpstr>
      <vt:lpstr>PowerPoint Presentation</vt:lpstr>
      <vt:lpstr>Design and Development</vt:lpstr>
      <vt:lpstr>  </vt:lpstr>
      <vt:lpstr>PowerPoint Presentation</vt:lpstr>
      <vt:lpstr>Results and Discussion</vt:lpstr>
      <vt:lpstr>Data Pushed Into IoT Cloud</vt:lpstr>
      <vt:lpstr> Data From SD Card </vt:lpstr>
      <vt:lpstr>Comparison With Existing Systems</vt:lpstr>
      <vt:lpstr> Conclusion </vt:lpstr>
      <vt:lpstr>Future Enhancements</vt:lpstr>
      <vt:lpstr> References </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GOLLA TEJA</dc:creator>
  <cp:lastModifiedBy>SAI GOWTHAM REDROWTHU</cp:lastModifiedBy>
  <cp:revision>6</cp:revision>
  <dcterms:created xsi:type="dcterms:W3CDTF">2025-05-04T15:13:21Z</dcterms:created>
  <dcterms:modified xsi:type="dcterms:W3CDTF">2025-07-02T04:59:45Z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8A335ABE561F470BB54E8703EAAB4432_12</vt:lpwstr>
  </property>
  <property fmtid="{D5CDD505-2E9C-101B-9397-08002B2CF9AE}" pid="3" name="KSOProductBuildVer">
    <vt:lpwstr>1033-12.2.0.16909</vt:lpwstr>
  </property>
  <property fmtid="{D5CDD505-2E9C-101B-9397-08002B2CF9AE}" pid="4" name="ContentTypeId">
    <vt:lpwstr>0x010100593B2E02B511674EAF5300884FA82617</vt:lpwstr>
  </property>
</Properties>
</file>